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342" r:id="rId5"/>
    <p:sldId id="351" r:id="rId6"/>
    <p:sldId id="373" r:id="rId7"/>
    <p:sldId id="375" r:id="rId8"/>
    <p:sldId id="379" r:id="rId9"/>
    <p:sldId id="352" r:id="rId10"/>
    <p:sldId id="376" r:id="rId11"/>
    <p:sldId id="378" r:id="rId12"/>
    <p:sldId id="386" r:id="rId13"/>
    <p:sldId id="389" r:id="rId14"/>
    <p:sldId id="388" r:id="rId15"/>
    <p:sldId id="355" r:id="rId16"/>
    <p:sldId id="387" r:id="rId17"/>
    <p:sldId id="390" r:id="rId18"/>
    <p:sldId id="358" r:id="rId19"/>
    <p:sldId id="384" r:id="rId20"/>
    <p:sldId id="385" r:id="rId21"/>
    <p:sldId id="380" r:id="rId22"/>
    <p:sldId id="381" r:id="rId23"/>
    <p:sldId id="359" r:id="rId24"/>
    <p:sldId id="360" r:id="rId25"/>
    <p:sldId id="362" r:id="rId26"/>
    <p:sldId id="382" r:id="rId27"/>
    <p:sldId id="383" r:id="rId28"/>
    <p:sldId id="363" r:id="rId29"/>
    <p:sldId id="364" r:id="rId30"/>
    <p:sldId id="365" r:id="rId31"/>
    <p:sldId id="366" r:id="rId32"/>
    <p:sldId id="367" r:id="rId33"/>
    <p:sldId id="368" r:id="rId34"/>
    <p:sldId id="370" r:id="rId35"/>
    <p:sldId id="350" r:id="rId36"/>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114" autoAdjust="0"/>
  </p:normalViewPr>
  <p:slideViewPr>
    <p:cSldViewPr snapToGrid="0" snapToObjects="1" showGuides="1">
      <p:cViewPr varScale="1">
        <p:scale>
          <a:sx n="67" d="100"/>
          <a:sy n="67" d="100"/>
        </p:scale>
        <p:origin x="1296" y="5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11/06/2025</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11/06/2025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468B9-DD5F-7059-38BF-5C97FAA2F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3E8CF-5047-3D7A-B7A1-5AA73151C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A8549E-696C-EF8D-73E5-F333A36A4688}"/>
              </a:ext>
            </a:extLst>
          </p:cNvPr>
          <p:cNvSpPr>
            <a:spLocks noGrp="1"/>
          </p:cNvSpPr>
          <p:nvPr>
            <p:ph type="body" idx="1"/>
          </p:nvPr>
        </p:nvSpPr>
        <p:spPr/>
        <p:txBody>
          <a:bodyPr rtlCol="0"/>
          <a:lstStyle>
            <a:defPPr>
              <a:defRPr lang="en-GB"/>
            </a:defPPr>
          </a:lstStyle>
          <a:p>
            <a:pPr rtl="0"/>
            <a:endParaRPr lang="en-GB" dirty="0"/>
          </a:p>
        </p:txBody>
      </p:sp>
      <p:sp>
        <p:nvSpPr>
          <p:cNvPr id="4" name="Slide Number Placeholder 3">
            <a:extLst>
              <a:ext uri="{FF2B5EF4-FFF2-40B4-BE49-F238E27FC236}">
                <a16:creationId xmlns:a16="http://schemas.microsoft.com/office/drawing/2014/main" id="{94614F0D-FEB2-FD0D-1DFA-7902ABF81141}"/>
              </a:ext>
            </a:extLst>
          </p:cNvPr>
          <p:cNvSpPr>
            <a:spLocks noGrp="1"/>
          </p:cNvSpPr>
          <p:nvPr>
            <p:ph type="sldNum" sz="quarter" idx="5"/>
          </p:nvPr>
        </p:nvSpPr>
        <p:spPr/>
        <p:txBody>
          <a:bodyPr rtlCol="0"/>
          <a:lstStyle>
            <a:defPPr>
              <a:defRPr lang="en-GB"/>
            </a:defPPr>
          </a:lstStyle>
          <a:p>
            <a:pPr rtl="0"/>
            <a:fld id="{DEF75CB5-5666-5049-9AE0-38EFD385C21E}" type="slidenum">
              <a:rPr lang="en-GB" smtClean="0"/>
              <a:t>24</a:t>
            </a:fld>
            <a:endParaRPr lang="en-GB"/>
          </a:p>
        </p:txBody>
      </p:sp>
    </p:spTree>
    <p:extLst>
      <p:ext uri="{BB962C8B-B14F-4D97-AF65-F5344CB8AC3E}">
        <p14:creationId xmlns:p14="http://schemas.microsoft.com/office/powerpoint/2010/main" val="122504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26</a:t>
            </a:fld>
            <a:endParaRPr lang="en-GB" dirty="0"/>
          </a:p>
        </p:txBody>
      </p:sp>
    </p:spTree>
    <p:extLst>
      <p:ext uri="{BB962C8B-B14F-4D97-AF65-F5344CB8AC3E}">
        <p14:creationId xmlns:p14="http://schemas.microsoft.com/office/powerpoint/2010/main" val="1286578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32</a:t>
            </a:fld>
            <a:endParaRPr lang="en-GB"/>
          </a:p>
        </p:txBody>
      </p:sp>
    </p:spTree>
    <p:extLst>
      <p:ext uri="{BB962C8B-B14F-4D97-AF65-F5344CB8AC3E}">
        <p14:creationId xmlns:p14="http://schemas.microsoft.com/office/powerpoint/2010/main" val="99893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 abstrakcji wystarczy idea, </a:t>
            </a:r>
            <a:r>
              <a:rPr lang="pl-PL" dirty="0" err="1"/>
              <a:t>Hermeyzacja</a:t>
            </a:r>
            <a:r>
              <a:rPr lang="pl-PL" dirty="0"/>
              <a:t> jest osobny slajd, Dziedziczenie chyba też raczej wszyscy znają, Dla polimorfizmu jest Duck Typing osobny slajd</a:t>
            </a:r>
            <a:endParaRPr lang="en-GB"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Zasadniczo to jest mechanizm interfejsów, wobec tego można pominąć w następnym slajdzie, tutaj jako przykład polimorfizmu (</a:t>
            </a:r>
            <a:r>
              <a:rPr lang="pl-PL" dirty="0" err="1"/>
              <a:t>row</a:t>
            </a:r>
            <a:r>
              <a:rPr lang="pl-PL" dirty="0"/>
              <a:t> </a:t>
            </a:r>
            <a:r>
              <a:rPr lang="pl-PL" dirty="0" err="1"/>
              <a:t>polymorphism</a:t>
            </a:r>
            <a:r>
              <a:rPr lang="pl-PL" dirty="0"/>
              <a:t> </a:t>
            </a:r>
            <a:r>
              <a:rPr lang="pl-PL" dirty="0" err="1"/>
              <a:t>chb</a:t>
            </a:r>
            <a:r>
              <a:rPr lang="pl-PL" dirty="0"/>
              <a:t>.) , wydaje mi się że pasuje, a to jest coś czego nie ma np. w </a:t>
            </a:r>
            <a:r>
              <a:rPr lang="pl-PL" dirty="0" err="1"/>
              <a:t>cpp</a:t>
            </a:r>
            <a:r>
              <a:rPr lang="pl-PL" dirty="0"/>
              <a:t> i </a:t>
            </a:r>
            <a:r>
              <a:rPr lang="pl-PL" dirty="0" err="1"/>
              <a:t>javie</a:t>
            </a:r>
            <a:r>
              <a:rPr lang="pl-PL" dirty="0"/>
              <a:t> </a:t>
            </a:r>
            <a:r>
              <a:rPr lang="pl-PL" dirty="0" err="1"/>
              <a:t>chb</a:t>
            </a:r>
            <a:r>
              <a:rPr lang="pl-PL" dirty="0"/>
              <a:t>, tam jest albo </a:t>
            </a:r>
            <a:r>
              <a:rPr lang="pl-PL" dirty="0" err="1"/>
              <a:t>subtype</a:t>
            </a:r>
            <a:r>
              <a:rPr lang="pl-PL" dirty="0"/>
              <a:t> </a:t>
            </a:r>
            <a:r>
              <a:rPr lang="pl-PL" dirty="0" err="1"/>
              <a:t>polymorphism</a:t>
            </a:r>
            <a:r>
              <a:rPr lang="pl-PL" dirty="0"/>
              <a:t> (wskaźniki na klasy abstrakcyjne) albo polimorfizm parametryczny np. szablony w </a:t>
            </a:r>
            <a:r>
              <a:rPr lang="pl-PL" dirty="0" err="1"/>
              <a:t>cpp</a:t>
            </a:r>
            <a:endParaRPr lang="pl-PL" dirty="0"/>
          </a:p>
        </p:txBody>
      </p:sp>
      <p:sp>
        <p:nvSpPr>
          <p:cNvPr id="4" name="Slide Number Placeholder 3"/>
          <p:cNvSpPr>
            <a:spLocks noGrp="1"/>
          </p:cNvSpPr>
          <p:nvPr>
            <p:ph type="sldNum" sz="quarter" idx="5"/>
          </p:nvPr>
        </p:nvSpPr>
        <p:spPr/>
        <p:txBody>
          <a:bodyPr/>
          <a:lstStyle/>
          <a:p>
            <a:pPr rtl="0"/>
            <a:fld id="{DEF75CB5-5666-5049-9AE0-38EFD385C21E}" type="slidenum">
              <a:rPr lang="en-GB" smtClean="0"/>
              <a:t>4</a:t>
            </a:fld>
            <a:endParaRPr lang="en-GB" dirty="0"/>
          </a:p>
        </p:txBody>
      </p:sp>
    </p:spTree>
    <p:extLst>
      <p:ext uri="{BB962C8B-B14F-4D97-AF65-F5344CB8AC3E}">
        <p14:creationId xmlns:p14="http://schemas.microsoft.com/office/powerpoint/2010/main" val="152402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4F14A-9DEA-EC30-638D-1A4AA965A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CDCEA-C787-A9BA-320B-6CC82AEE0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1BFDA-3B98-860E-3ACE-C7DB0D562F2B}"/>
              </a:ext>
            </a:extLst>
          </p:cNvPr>
          <p:cNvSpPr>
            <a:spLocks noGrp="1"/>
          </p:cNvSpPr>
          <p:nvPr>
            <p:ph type="body" idx="1"/>
          </p:nvPr>
        </p:nvSpPr>
        <p:spPr/>
        <p:txBody>
          <a:bodyPr rtlCol="0"/>
          <a:lstStyle>
            <a:defPPr>
              <a:defRPr lang="en-GB"/>
            </a:defPPr>
          </a:lstStyle>
          <a:p>
            <a:pPr rtl="0"/>
            <a:endParaRPr lang="en-GB"/>
          </a:p>
        </p:txBody>
      </p:sp>
      <p:sp>
        <p:nvSpPr>
          <p:cNvPr id="4" name="Slide Number Placeholder 3">
            <a:extLst>
              <a:ext uri="{FF2B5EF4-FFF2-40B4-BE49-F238E27FC236}">
                <a16:creationId xmlns:a16="http://schemas.microsoft.com/office/drawing/2014/main" id="{2473C776-3E12-A0AD-F444-FA9285E985FF}"/>
              </a:ext>
            </a:extLst>
          </p:cNvPr>
          <p:cNvSpPr>
            <a:spLocks noGrp="1"/>
          </p:cNvSpPr>
          <p:nvPr>
            <p:ph type="sldNum" sz="quarter" idx="5"/>
          </p:nvPr>
        </p:nvSpPr>
        <p:spPr/>
        <p:txBody>
          <a:bodyPr rtlCol="0"/>
          <a:lstStyle>
            <a:defPPr>
              <a:defRPr lang="en-GB"/>
            </a:defPPr>
          </a:lstStyle>
          <a:p>
            <a:pPr rtl="0"/>
            <a:fld id="{DEF75CB5-5666-5049-9AE0-38EFD385C21E}" type="slidenum">
              <a:rPr lang="en-GB" smtClean="0"/>
              <a:t>16</a:t>
            </a:fld>
            <a:endParaRPr lang="en-GB"/>
          </a:p>
        </p:txBody>
      </p:sp>
    </p:spTree>
    <p:extLst>
      <p:ext uri="{BB962C8B-B14F-4D97-AF65-F5344CB8AC3E}">
        <p14:creationId xmlns:p14="http://schemas.microsoft.com/office/powerpoint/2010/main" val="3548118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678AC-7737-6758-37C6-13F2CD338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6399A-C19C-F5AA-8E2E-325971C17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67C5C-E03F-112E-8BA1-401CF3BE7D36}"/>
              </a:ext>
            </a:extLst>
          </p:cNvPr>
          <p:cNvSpPr>
            <a:spLocks noGrp="1"/>
          </p:cNvSpPr>
          <p:nvPr>
            <p:ph type="body" idx="1"/>
          </p:nvPr>
        </p:nvSpPr>
        <p:spPr/>
        <p:txBody>
          <a:bodyPr rtlCol="0"/>
          <a:lstStyle>
            <a:defPPr>
              <a:defRPr lang="en-GB"/>
            </a:defPPr>
          </a:lstStyle>
          <a:p>
            <a:pPr rtl="0"/>
            <a:endParaRPr lang="en-GB"/>
          </a:p>
        </p:txBody>
      </p:sp>
      <p:sp>
        <p:nvSpPr>
          <p:cNvPr id="4" name="Slide Number Placeholder 3">
            <a:extLst>
              <a:ext uri="{FF2B5EF4-FFF2-40B4-BE49-F238E27FC236}">
                <a16:creationId xmlns:a16="http://schemas.microsoft.com/office/drawing/2014/main" id="{EEC67DA0-1577-D4A4-1520-77011A9C35B7}"/>
              </a:ext>
            </a:extLst>
          </p:cNvPr>
          <p:cNvSpPr>
            <a:spLocks noGrp="1"/>
          </p:cNvSpPr>
          <p:nvPr>
            <p:ph type="sldNum" sz="quarter" idx="5"/>
          </p:nvPr>
        </p:nvSpPr>
        <p:spPr/>
        <p:txBody>
          <a:bodyPr rtlCol="0"/>
          <a:lstStyle>
            <a:defPPr>
              <a:defRPr lang="en-GB"/>
            </a:defPPr>
          </a:lstStyle>
          <a:p>
            <a:pPr rtl="0"/>
            <a:fld id="{DEF75CB5-5666-5049-9AE0-38EFD385C21E}" type="slidenum">
              <a:rPr lang="en-GB" smtClean="0"/>
              <a:t>17</a:t>
            </a:fld>
            <a:endParaRPr lang="en-GB"/>
          </a:p>
        </p:txBody>
      </p:sp>
    </p:spTree>
    <p:extLst>
      <p:ext uri="{BB962C8B-B14F-4D97-AF65-F5344CB8AC3E}">
        <p14:creationId xmlns:p14="http://schemas.microsoft.com/office/powerpoint/2010/main" val="230731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C8B12-D512-0970-C59B-EBC886C34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A761A-E8CC-9DF0-6961-D7736A7114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CB9AE-86C4-1509-4AA5-46BCA7D85D47}"/>
              </a:ext>
            </a:extLst>
          </p:cNvPr>
          <p:cNvSpPr>
            <a:spLocks noGrp="1"/>
          </p:cNvSpPr>
          <p:nvPr>
            <p:ph type="body" idx="1"/>
          </p:nvPr>
        </p:nvSpPr>
        <p:spPr/>
        <p:txBody>
          <a:bodyPr rtlCol="0"/>
          <a:lstStyle>
            <a:defPPr>
              <a:defRPr lang="en-GB"/>
            </a:defPPr>
          </a:lstStyle>
          <a:p>
            <a:pPr rtl="0"/>
            <a:endParaRPr lang="en-GB"/>
          </a:p>
        </p:txBody>
      </p:sp>
      <p:sp>
        <p:nvSpPr>
          <p:cNvPr id="4" name="Slide Number Placeholder 3">
            <a:extLst>
              <a:ext uri="{FF2B5EF4-FFF2-40B4-BE49-F238E27FC236}">
                <a16:creationId xmlns:a16="http://schemas.microsoft.com/office/drawing/2014/main" id="{E10D5323-D67D-E91F-1FFC-B7AF51385C83}"/>
              </a:ext>
            </a:extLst>
          </p:cNvPr>
          <p:cNvSpPr>
            <a:spLocks noGrp="1"/>
          </p:cNvSpPr>
          <p:nvPr>
            <p:ph type="sldNum" sz="quarter" idx="5"/>
          </p:nvPr>
        </p:nvSpPr>
        <p:spPr/>
        <p:txBody>
          <a:bodyPr rtlCol="0"/>
          <a:lstStyle>
            <a:defPPr>
              <a:defRPr lang="en-GB"/>
            </a:defPPr>
          </a:lstStyle>
          <a:p>
            <a:pPr rtl="0"/>
            <a:fld id="{DEF75CB5-5666-5049-9AE0-38EFD385C21E}" type="slidenum">
              <a:rPr lang="en-GB" smtClean="0"/>
              <a:t>18</a:t>
            </a:fld>
            <a:endParaRPr lang="en-GB"/>
          </a:p>
        </p:txBody>
      </p:sp>
    </p:spTree>
    <p:extLst>
      <p:ext uri="{BB962C8B-B14F-4D97-AF65-F5344CB8AC3E}">
        <p14:creationId xmlns:p14="http://schemas.microsoft.com/office/powerpoint/2010/main" val="148727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B9B62-85DF-CE51-FB2F-2BAC770BF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4561D-4420-C5A9-7D97-68F5C20D8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2EA68-DBBE-4B75-1CE4-6D2005A643D0}"/>
              </a:ext>
            </a:extLst>
          </p:cNvPr>
          <p:cNvSpPr>
            <a:spLocks noGrp="1"/>
          </p:cNvSpPr>
          <p:nvPr>
            <p:ph type="body" idx="1"/>
          </p:nvPr>
        </p:nvSpPr>
        <p:spPr/>
        <p:txBody>
          <a:bodyPr rtlCol="0"/>
          <a:lstStyle>
            <a:defPPr>
              <a:defRPr lang="en-GB"/>
            </a:defPPr>
          </a:lstStyle>
          <a:p>
            <a:pPr rtl="0"/>
            <a:endParaRPr lang="en-GB"/>
          </a:p>
        </p:txBody>
      </p:sp>
      <p:sp>
        <p:nvSpPr>
          <p:cNvPr id="4" name="Slide Number Placeholder 3">
            <a:extLst>
              <a:ext uri="{FF2B5EF4-FFF2-40B4-BE49-F238E27FC236}">
                <a16:creationId xmlns:a16="http://schemas.microsoft.com/office/drawing/2014/main" id="{EC9E856B-5328-1075-F604-1C8AE50C8AA9}"/>
              </a:ext>
            </a:extLst>
          </p:cNvPr>
          <p:cNvSpPr>
            <a:spLocks noGrp="1"/>
          </p:cNvSpPr>
          <p:nvPr>
            <p:ph type="sldNum" sz="quarter" idx="5"/>
          </p:nvPr>
        </p:nvSpPr>
        <p:spPr/>
        <p:txBody>
          <a:bodyPr rtlCol="0"/>
          <a:lstStyle>
            <a:defPPr>
              <a:defRPr lang="en-GB"/>
            </a:defPPr>
          </a:lstStyle>
          <a:p>
            <a:pPr rtl="0"/>
            <a:fld id="{DEF75CB5-5666-5049-9AE0-38EFD385C21E}" type="slidenum">
              <a:rPr lang="en-GB" smtClean="0"/>
              <a:t>19</a:t>
            </a:fld>
            <a:endParaRPr lang="en-GB"/>
          </a:p>
        </p:txBody>
      </p:sp>
    </p:spTree>
    <p:extLst>
      <p:ext uri="{BB962C8B-B14F-4D97-AF65-F5344CB8AC3E}">
        <p14:creationId xmlns:p14="http://schemas.microsoft.com/office/powerpoint/2010/main" val="1275891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BDB5A-626F-9029-4EF5-AB50A19B7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5DF5E-A0A0-FAD7-7E62-035131187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F5A66-C3E8-0D13-7795-81791602F506}"/>
              </a:ext>
            </a:extLst>
          </p:cNvPr>
          <p:cNvSpPr>
            <a:spLocks noGrp="1"/>
          </p:cNvSpPr>
          <p:nvPr>
            <p:ph type="body" idx="1"/>
          </p:nvPr>
        </p:nvSpPr>
        <p:spPr/>
        <p:txBody>
          <a:bodyPr rtlCol="0"/>
          <a:lstStyle>
            <a:defPPr>
              <a:defRPr lang="en-GB"/>
            </a:defPPr>
          </a:lstStyle>
          <a:p>
            <a:pPr rtl="0"/>
            <a:endParaRPr lang="en-GB"/>
          </a:p>
        </p:txBody>
      </p:sp>
      <p:sp>
        <p:nvSpPr>
          <p:cNvPr id="4" name="Slide Number Placeholder 3">
            <a:extLst>
              <a:ext uri="{FF2B5EF4-FFF2-40B4-BE49-F238E27FC236}">
                <a16:creationId xmlns:a16="http://schemas.microsoft.com/office/drawing/2014/main" id="{F3913271-4998-A027-26E0-2981A53AA6E6}"/>
              </a:ext>
            </a:extLst>
          </p:cNvPr>
          <p:cNvSpPr>
            <a:spLocks noGrp="1"/>
          </p:cNvSpPr>
          <p:nvPr>
            <p:ph type="sldNum" sz="quarter" idx="5"/>
          </p:nvPr>
        </p:nvSpPr>
        <p:spPr/>
        <p:txBody>
          <a:bodyPr rtlCol="0"/>
          <a:lstStyle>
            <a:defPPr>
              <a:defRPr lang="en-GB"/>
            </a:defPPr>
          </a:lstStyle>
          <a:p>
            <a:pPr rtl="0"/>
            <a:fld id="{DEF75CB5-5666-5049-9AE0-38EFD385C21E}" type="slidenum">
              <a:rPr lang="en-GB" smtClean="0"/>
              <a:t>23</a:t>
            </a:fld>
            <a:endParaRPr lang="en-GB"/>
          </a:p>
        </p:txBody>
      </p:sp>
    </p:spTree>
    <p:extLst>
      <p:ext uri="{BB962C8B-B14F-4D97-AF65-F5344CB8AC3E}">
        <p14:creationId xmlns:p14="http://schemas.microsoft.com/office/powerpoint/2010/main" val="6843353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en-GB"/>
            </a:defPPr>
          </a:lstStyle>
          <a:p>
            <a:pPr rtl="0"/>
            <a:endParaRPr lang="en-GB" dirty="0"/>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1620570"/>
            <a:ext cx="12191997" cy="3096285"/>
          </a:xfrm>
        </p:spPr>
        <p:txBody>
          <a:bodyPr rtlCol="0"/>
          <a:lstStyle>
            <a:defPPr>
              <a:defRPr lang="en-GB"/>
            </a:defPPr>
          </a:lstStyle>
          <a:p>
            <a:pPr rtl="0"/>
            <a:r>
              <a:rPr lang="pl-PL" sz="2800" dirty="0"/>
              <a:t>"Zaawansowane mechanizmy klas i dziedziczenia w projektowaniu systemów obiektowych"</a:t>
            </a:r>
            <a:endParaRPr lang="en-GB" sz="2800"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en-GB"/>
            </a:defPPr>
          </a:lstStyle>
          <a:p>
            <a:pPr rtl="0"/>
            <a:r>
              <a:rPr lang="en-US" dirty="0"/>
              <a:t>Paweł Barnaś, Michał </a:t>
            </a:r>
            <a:r>
              <a:rPr lang="en-US" dirty="0" err="1"/>
              <a:t>Wnęk</a:t>
            </a:r>
            <a:endParaRPr lang="en-GB"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F36C-EE2E-7FC8-1CCD-DE86CF8710D0}"/>
              </a:ext>
            </a:extLst>
          </p:cNvPr>
          <p:cNvSpPr>
            <a:spLocks noGrp="1"/>
          </p:cNvSpPr>
          <p:nvPr>
            <p:ph type="title"/>
          </p:nvPr>
        </p:nvSpPr>
        <p:spPr/>
        <p:txBody>
          <a:bodyPr/>
          <a:lstStyle/>
          <a:p>
            <a:r>
              <a:rPr lang="pl-PL" sz="2000" b="0" i="0" dirty="0">
                <a:effectLst/>
                <a:latin typeface="Google Sans"/>
              </a:rPr>
              <a:t>S – Single Responsibility Principle (Zasada Jednej Odpowiedzialności)</a:t>
            </a:r>
            <a:endParaRPr lang="en-GB" sz="2000" dirty="0"/>
          </a:p>
        </p:txBody>
      </p:sp>
      <p:sp>
        <p:nvSpPr>
          <p:cNvPr id="3" name="Text Placeholder 2">
            <a:extLst>
              <a:ext uri="{FF2B5EF4-FFF2-40B4-BE49-F238E27FC236}">
                <a16:creationId xmlns:a16="http://schemas.microsoft.com/office/drawing/2014/main" id="{00B3C73F-4BD6-79E1-25A9-0037F3C3531A}"/>
              </a:ext>
            </a:extLst>
          </p:cNvPr>
          <p:cNvSpPr>
            <a:spLocks noGrp="1"/>
          </p:cNvSpPr>
          <p:nvPr>
            <p:ph type="body" sz="quarter" idx="30"/>
          </p:nvPr>
        </p:nvSpPr>
        <p:spPr/>
        <p:txBody>
          <a:bodyPr/>
          <a:lstStyle/>
          <a:p>
            <a:endParaRPr lang="en-GB" dirty="0"/>
          </a:p>
        </p:txBody>
      </p:sp>
      <p:sp>
        <p:nvSpPr>
          <p:cNvPr id="4" name="Text Placeholder 3">
            <a:extLst>
              <a:ext uri="{FF2B5EF4-FFF2-40B4-BE49-F238E27FC236}">
                <a16:creationId xmlns:a16="http://schemas.microsoft.com/office/drawing/2014/main" id="{A41A208C-865C-F237-2377-8860802AD8D1}"/>
              </a:ext>
            </a:extLst>
          </p:cNvPr>
          <p:cNvSpPr>
            <a:spLocks noGrp="1"/>
          </p:cNvSpPr>
          <p:nvPr>
            <p:ph type="body" sz="quarter" idx="28"/>
          </p:nvPr>
        </p:nvSpPr>
        <p:spPr>
          <a:xfrm>
            <a:off x="1025624" y="2530837"/>
            <a:ext cx="6888665" cy="3328931"/>
          </a:xfrm>
        </p:spPr>
        <p:txBody>
          <a:bodyPr/>
          <a:lstStyle/>
          <a:p>
            <a:r>
              <a:rPr lang="pl-PL" dirty="0"/>
              <a:t>"Obiekty klasy podrzędnej powinny móc zastępować obiekty klasy nadrzędnej bez zmiany poprawności działania programu."</a:t>
            </a:r>
          </a:p>
          <a:p>
            <a:r>
              <a:rPr lang="pl-PL" dirty="0"/>
              <a:t>Co to znaczy?</a:t>
            </a:r>
          </a:p>
          <a:p>
            <a:r>
              <a:rPr lang="pl-PL" dirty="0"/>
              <a:t>Jeśli masz klasę bazową i dziedziczącą po niej klasę potomną, to wszędzie tam, gdzie używasz obiektu klasy bazowej, powinieneś móc bez problemu podstawić obiekt klasy potomnej. Innymi słowy, klasa potomna nie może zmieniać "kontraktu" (oczekiwanego zachowania) klasy bazowej.</a:t>
            </a:r>
            <a:endParaRPr lang="en-GB" dirty="0"/>
          </a:p>
        </p:txBody>
      </p:sp>
      <p:sp>
        <p:nvSpPr>
          <p:cNvPr id="5" name="Footer Placeholder 4">
            <a:extLst>
              <a:ext uri="{FF2B5EF4-FFF2-40B4-BE49-F238E27FC236}">
                <a16:creationId xmlns:a16="http://schemas.microsoft.com/office/drawing/2014/main" id="{8913B6D6-25F9-5C2F-E6FA-99824F02B88A}"/>
              </a:ext>
            </a:extLst>
          </p:cNvPr>
          <p:cNvSpPr>
            <a:spLocks noGrp="1"/>
          </p:cNvSpPr>
          <p:nvPr>
            <p:ph type="ftr" sz="quarter" idx="11"/>
          </p:nvPr>
        </p:nvSpPr>
        <p:spPr/>
        <p:txBody>
          <a:bodyPr/>
          <a:lstStyle/>
          <a:p>
            <a:pPr rtl="0"/>
            <a:r>
              <a:rPr lang="en-GB" dirty="0"/>
              <a:t>Scientific findings</a:t>
            </a:r>
          </a:p>
        </p:txBody>
      </p:sp>
      <p:sp>
        <p:nvSpPr>
          <p:cNvPr id="6" name="Slide Number Placeholder 5">
            <a:extLst>
              <a:ext uri="{FF2B5EF4-FFF2-40B4-BE49-F238E27FC236}">
                <a16:creationId xmlns:a16="http://schemas.microsoft.com/office/drawing/2014/main" id="{B01A890F-FCF3-E1FE-187E-20A0795AC83C}"/>
              </a:ext>
            </a:extLst>
          </p:cNvPr>
          <p:cNvSpPr>
            <a:spLocks noGrp="1"/>
          </p:cNvSpPr>
          <p:nvPr>
            <p:ph type="sldNum" sz="quarter" idx="12"/>
          </p:nvPr>
        </p:nvSpPr>
        <p:spPr/>
        <p:txBody>
          <a:bodyPr/>
          <a:lstStyle/>
          <a:p>
            <a:pPr rtl="0"/>
            <a:fld id="{FE024F78-56A6-7740-B68D-8D4D026EDF3F}" type="slidenum">
              <a:rPr lang="en-GB" smtClean="0"/>
              <a:pPr rtl="0"/>
              <a:t>10</a:t>
            </a:fld>
            <a:endParaRPr lang="en-GB" dirty="0"/>
          </a:p>
        </p:txBody>
      </p:sp>
    </p:spTree>
    <p:extLst>
      <p:ext uri="{BB962C8B-B14F-4D97-AF65-F5344CB8AC3E}">
        <p14:creationId xmlns:p14="http://schemas.microsoft.com/office/powerpoint/2010/main" val="81157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216F-9B1E-B929-7FD7-6F187CD0FD2E}"/>
              </a:ext>
            </a:extLst>
          </p:cNvPr>
          <p:cNvSpPr>
            <a:spLocks noGrp="1"/>
          </p:cNvSpPr>
          <p:nvPr>
            <p:ph type="title"/>
          </p:nvPr>
        </p:nvSpPr>
        <p:spPr/>
        <p:txBody>
          <a:bodyPr/>
          <a:lstStyle/>
          <a:p>
            <a:r>
              <a:rPr lang="pl-PL" sz="2000" dirty="0"/>
              <a:t>O – Open/Closed Principle (Zasada Otwarte-Zamknięte)</a:t>
            </a:r>
            <a:br>
              <a:rPr lang="pl-PL" sz="2000" dirty="0"/>
            </a:br>
            <a:endParaRPr lang="en-GB" sz="2000" dirty="0"/>
          </a:p>
        </p:txBody>
      </p:sp>
      <p:sp>
        <p:nvSpPr>
          <p:cNvPr id="3" name="Text Placeholder 2">
            <a:extLst>
              <a:ext uri="{FF2B5EF4-FFF2-40B4-BE49-F238E27FC236}">
                <a16:creationId xmlns:a16="http://schemas.microsoft.com/office/drawing/2014/main" id="{C8DF5A17-F2DE-415E-9B22-CCA269775E7D}"/>
              </a:ext>
            </a:extLst>
          </p:cNvPr>
          <p:cNvSpPr>
            <a:spLocks noGrp="1"/>
          </p:cNvSpPr>
          <p:nvPr>
            <p:ph type="body" sz="quarter" idx="30"/>
          </p:nvPr>
        </p:nvSpPr>
        <p:spPr/>
        <p:txBody>
          <a:bodyPr/>
          <a:lstStyle/>
          <a:p>
            <a:endParaRPr lang="en-GB"/>
          </a:p>
        </p:txBody>
      </p:sp>
      <p:sp>
        <p:nvSpPr>
          <p:cNvPr id="4" name="Text Placeholder 3">
            <a:extLst>
              <a:ext uri="{FF2B5EF4-FFF2-40B4-BE49-F238E27FC236}">
                <a16:creationId xmlns:a16="http://schemas.microsoft.com/office/drawing/2014/main" id="{3E138071-1EF7-949F-BC02-C48E3264E0CE}"/>
              </a:ext>
            </a:extLst>
          </p:cNvPr>
          <p:cNvSpPr>
            <a:spLocks noGrp="1"/>
          </p:cNvSpPr>
          <p:nvPr>
            <p:ph type="body" sz="quarter" idx="28"/>
          </p:nvPr>
        </p:nvSpPr>
        <p:spPr>
          <a:xfrm>
            <a:off x="1025624" y="2530837"/>
            <a:ext cx="6888665" cy="3328931"/>
          </a:xfrm>
        </p:spPr>
        <p:txBody>
          <a:bodyPr/>
          <a:lstStyle/>
          <a:p>
            <a:r>
              <a:rPr lang="pl-PL" dirty="0"/>
              <a:t>"Oprogramowanie (klasy, moduły, funkcje) powinno być otwarte na rozszerzenia, ale zamknięte na modyfikacje."</a:t>
            </a:r>
          </a:p>
          <a:p>
            <a:r>
              <a:rPr lang="pl-PL" dirty="0"/>
              <a:t>Co to znaczy?</a:t>
            </a:r>
          </a:p>
          <a:p>
            <a:r>
              <a:rPr lang="pl-PL" dirty="0"/>
              <a:t>Powinniśmy móc dodawać nową funkcjonalność do systemu bez konieczności zmiany istniejącego, działającego i przetestowanego kodu. Najczęściej osiąga się to poprzez użycie interfejsów i klas abstrakcyjnych.</a:t>
            </a:r>
            <a:endParaRPr lang="en-GB" dirty="0"/>
          </a:p>
        </p:txBody>
      </p:sp>
      <p:sp>
        <p:nvSpPr>
          <p:cNvPr id="5" name="Footer Placeholder 4">
            <a:extLst>
              <a:ext uri="{FF2B5EF4-FFF2-40B4-BE49-F238E27FC236}">
                <a16:creationId xmlns:a16="http://schemas.microsoft.com/office/drawing/2014/main" id="{5AAEE439-9A0C-815F-938D-C060148969A7}"/>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182F67F1-0F94-B03B-6207-0442E280D3AB}"/>
              </a:ext>
            </a:extLst>
          </p:cNvPr>
          <p:cNvSpPr>
            <a:spLocks noGrp="1"/>
          </p:cNvSpPr>
          <p:nvPr>
            <p:ph type="sldNum" sz="quarter" idx="12"/>
          </p:nvPr>
        </p:nvSpPr>
        <p:spPr/>
        <p:txBody>
          <a:bodyPr/>
          <a:lstStyle/>
          <a:p>
            <a:pPr rtl="0"/>
            <a:fld id="{FE024F78-56A6-7740-B68D-8D4D026EDF3F}" type="slidenum">
              <a:rPr lang="en-GB" smtClean="0"/>
              <a:pPr rtl="0"/>
              <a:t>11</a:t>
            </a:fld>
            <a:endParaRPr lang="en-GB" dirty="0"/>
          </a:p>
        </p:txBody>
      </p:sp>
    </p:spTree>
    <p:extLst>
      <p:ext uri="{BB962C8B-B14F-4D97-AF65-F5344CB8AC3E}">
        <p14:creationId xmlns:p14="http://schemas.microsoft.com/office/powerpoint/2010/main" val="383593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5A823-F651-1D2A-C7BF-1091B95589F8}"/>
              </a:ext>
            </a:extLst>
          </p:cNvPr>
          <p:cNvSpPr>
            <a:spLocks noGrp="1"/>
          </p:cNvSpPr>
          <p:nvPr>
            <p:ph type="title"/>
          </p:nvPr>
        </p:nvSpPr>
        <p:spPr/>
        <p:txBody>
          <a:bodyPr/>
          <a:lstStyle/>
          <a:p>
            <a:r>
              <a:rPr lang="pl-PL" sz="2000" b="0" i="0" dirty="0">
                <a:effectLst/>
                <a:latin typeface="Google Sans"/>
              </a:rPr>
              <a:t> L – Liskov Substitution Principle (Zasada Podstawienia Liskov)</a:t>
            </a:r>
            <a:br>
              <a:rPr lang="pl-PL" sz="2000" b="0" i="0" dirty="0">
                <a:effectLst/>
                <a:latin typeface="Google Sans"/>
              </a:rPr>
            </a:br>
            <a:endParaRPr lang="en-GB" sz="2000" dirty="0"/>
          </a:p>
        </p:txBody>
      </p:sp>
      <p:sp>
        <p:nvSpPr>
          <p:cNvPr id="9" name="Text Placeholder 8">
            <a:extLst>
              <a:ext uri="{FF2B5EF4-FFF2-40B4-BE49-F238E27FC236}">
                <a16:creationId xmlns:a16="http://schemas.microsoft.com/office/drawing/2014/main" id="{06DC771C-A77F-E76A-D6C1-24943A0EF97C}"/>
              </a:ext>
            </a:extLst>
          </p:cNvPr>
          <p:cNvSpPr>
            <a:spLocks noGrp="1"/>
          </p:cNvSpPr>
          <p:nvPr>
            <p:ph type="body" sz="quarter" idx="30"/>
          </p:nvPr>
        </p:nvSpPr>
        <p:spPr>
          <a:xfrm>
            <a:off x="1025623" y="2530837"/>
            <a:ext cx="6888665" cy="511127"/>
          </a:xfrm>
        </p:spPr>
        <p:txBody>
          <a:bodyPr/>
          <a:lstStyle/>
          <a:p>
            <a:r>
              <a:rPr lang="en-US" b="1" i="0" dirty="0">
                <a:solidFill>
                  <a:srgbClr val="F8FAFF"/>
                </a:solidFill>
                <a:effectLst/>
                <a:latin typeface="quote-cjk-patch"/>
              </a:rPr>
              <a:t>T</a:t>
            </a:r>
            <a:r>
              <a:rPr lang="pl-PL" b="1" i="0" dirty="0">
                <a:solidFill>
                  <a:srgbClr val="F8FAFF"/>
                </a:solidFill>
                <a:effectLst/>
                <a:latin typeface="quote-cjk-patch"/>
              </a:rPr>
              <a:t>eoria Zasady Podstawienia Liskov (LSP)</a:t>
            </a:r>
            <a:endParaRPr lang="pl-PL" b="0" i="0" dirty="0">
              <a:solidFill>
                <a:srgbClr val="F8FAFF"/>
              </a:solidFill>
              <a:effectLst/>
              <a:latin typeface="quote-cjk-patch"/>
            </a:endParaRPr>
          </a:p>
          <a:p>
            <a:endParaRPr lang="en-GB" dirty="0"/>
          </a:p>
        </p:txBody>
      </p:sp>
      <p:sp>
        <p:nvSpPr>
          <p:cNvPr id="8" name="Text Placeholder 7">
            <a:extLst>
              <a:ext uri="{FF2B5EF4-FFF2-40B4-BE49-F238E27FC236}">
                <a16:creationId xmlns:a16="http://schemas.microsoft.com/office/drawing/2014/main" id="{652D5122-AE01-7EC4-37BF-B95579798322}"/>
              </a:ext>
            </a:extLst>
          </p:cNvPr>
          <p:cNvSpPr>
            <a:spLocks noGrp="1"/>
          </p:cNvSpPr>
          <p:nvPr>
            <p:ph type="body" sz="quarter" idx="28"/>
          </p:nvPr>
        </p:nvSpPr>
        <p:spPr>
          <a:xfrm>
            <a:off x="1025624" y="3041964"/>
            <a:ext cx="6888665" cy="3702867"/>
          </a:xfrm>
        </p:spPr>
        <p:txBody>
          <a:bodyPr/>
          <a:lstStyle/>
          <a:p>
            <a:pPr marL="0" indent="0">
              <a:buNone/>
            </a:pPr>
            <a:r>
              <a:rPr lang="pl-PL" sz="1200" dirty="0"/>
              <a:t>Definicja:</a:t>
            </a:r>
          </a:p>
          <a:p>
            <a:pPr marL="0" indent="0">
              <a:buNone/>
            </a:pPr>
            <a:r>
              <a:rPr lang="pl-PL" sz="1200" dirty="0"/>
              <a:t>Podklasy muszą być w pełni zamienne z klasami bazowymi, bez zmiany oczekiwanego zachowania systemu.</a:t>
            </a:r>
          </a:p>
          <a:p>
            <a:pPr marL="0" indent="0">
              <a:buNone/>
            </a:pPr>
            <a:r>
              <a:rPr lang="pl-PL" sz="1200" dirty="0"/>
              <a:t>Innymi słowy: Jeśli klasa B dziedziczy po klasie A, to obiekty klasy B powinny móc zastąpić obiekty klasy A w każdej sytuacji, bez łamania działania programu.</a:t>
            </a:r>
          </a:p>
          <a:p>
            <a:pPr marL="0" indent="0">
              <a:buNone/>
            </a:pPr>
            <a:r>
              <a:rPr lang="pl-PL" sz="1200" dirty="0"/>
              <a:t>Kluczowe założenia:</a:t>
            </a:r>
          </a:p>
          <a:p>
            <a:pPr marL="0" indent="0">
              <a:buNone/>
            </a:pPr>
            <a:r>
              <a:rPr lang="pl-PL" sz="1200" dirty="0"/>
              <a:t>Pre-warunki: Podklasa nie może wymagać silniejszych warunków wstępnych niż klasa bazowa.</a:t>
            </a:r>
          </a:p>
          <a:p>
            <a:pPr marL="0" indent="0">
              <a:buNone/>
            </a:pPr>
            <a:r>
              <a:rPr lang="pl-PL" sz="1200" dirty="0"/>
              <a:t>Post-warunki: Podklasa nie może zapewniać słabszych warunków końcowych niż klasa bazowa.</a:t>
            </a:r>
          </a:p>
          <a:p>
            <a:pPr marL="0" indent="0">
              <a:buNone/>
            </a:pPr>
            <a:r>
              <a:rPr lang="pl-PL" sz="1200" dirty="0"/>
              <a:t>Niezmienniki: Podklasa musi zachowywać wszystkie niezmienniki zdefiniowane w klasie bazowej (np. stan obiektu po wykonaniu metody).</a:t>
            </a:r>
            <a:endParaRPr lang="en-GB" sz="1200" dirty="0"/>
          </a:p>
        </p:txBody>
      </p:sp>
      <p:sp>
        <p:nvSpPr>
          <p:cNvPr id="4" name="Footer Placeholder 3">
            <a:extLst>
              <a:ext uri="{FF2B5EF4-FFF2-40B4-BE49-F238E27FC236}">
                <a16:creationId xmlns:a16="http://schemas.microsoft.com/office/drawing/2014/main" id="{7C25E1B0-A383-6CAA-96B0-EE025A50D6C3}"/>
              </a:ext>
            </a:extLst>
          </p:cNvPr>
          <p:cNvSpPr>
            <a:spLocks noGrp="1"/>
          </p:cNvSpPr>
          <p:nvPr>
            <p:ph type="ftr" sz="quarter" idx="11"/>
          </p:nvPr>
        </p:nvSpPr>
        <p:spPr/>
        <p:txBody>
          <a:bodyPr/>
          <a:lstStyle/>
          <a:p>
            <a:pPr rtl="0"/>
            <a:endParaRPr lang="en-GB" dirty="0"/>
          </a:p>
        </p:txBody>
      </p:sp>
      <p:sp>
        <p:nvSpPr>
          <p:cNvPr id="5" name="Slide Number Placeholder 4">
            <a:extLst>
              <a:ext uri="{FF2B5EF4-FFF2-40B4-BE49-F238E27FC236}">
                <a16:creationId xmlns:a16="http://schemas.microsoft.com/office/drawing/2014/main" id="{6D6A9FC9-38C4-AE43-F560-E0F0E511CCAD}"/>
              </a:ext>
            </a:extLst>
          </p:cNvPr>
          <p:cNvSpPr>
            <a:spLocks noGrp="1"/>
          </p:cNvSpPr>
          <p:nvPr>
            <p:ph type="sldNum" sz="quarter" idx="12"/>
          </p:nvPr>
        </p:nvSpPr>
        <p:spPr/>
        <p:txBody>
          <a:bodyPr/>
          <a:lstStyle/>
          <a:p>
            <a:pPr rtl="0"/>
            <a:fld id="{FE024F78-56A6-7740-B68D-8D4D026EDF3F}" type="slidenum">
              <a:rPr lang="en-GB" smtClean="0"/>
              <a:pPr rtl="0"/>
              <a:t>12</a:t>
            </a:fld>
            <a:endParaRPr lang="en-GB" dirty="0"/>
          </a:p>
        </p:txBody>
      </p:sp>
    </p:spTree>
    <p:extLst>
      <p:ext uri="{BB962C8B-B14F-4D97-AF65-F5344CB8AC3E}">
        <p14:creationId xmlns:p14="http://schemas.microsoft.com/office/powerpoint/2010/main" val="2664443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6FFE-051A-71F6-4E04-7EFC575C7825}"/>
              </a:ext>
            </a:extLst>
          </p:cNvPr>
          <p:cNvSpPr>
            <a:spLocks noGrp="1"/>
          </p:cNvSpPr>
          <p:nvPr>
            <p:ph type="title"/>
          </p:nvPr>
        </p:nvSpPr>
        <p:spPr/>
        <p:txBody>
          <a:bodyPr/>
          <a:lstStyle/>
          <a:p>
            <a:pPr marL="285750" marR="0" lvl="0" indent="-285750" defTabSz="914400" rtl="0" eaLnBrk="1" fontAlgn="auto" latinLnBrk="0" hangingPunct="1">
              <a:lnSpc>
                <a:spcPct val="150000"/>
              </a:lnSpc>
              <a:spcBef>
                <a:spcPts val="1000"/>
              </a:spcBef>
              <a:spcAft>
                <a:spcPts val="0"/>
              </a:spcAft>
              <a:tabLst/>
              <a:defRPr/>
            </a:pPr>
            <a:r>
              <a:rPr kumimoji="0" lang="it-IT" sz="2000" b="0" i="0" u="none" strike="noStrike" kern="1200" cap="none" spc="0" normalizeH="0" baseline="0" noProof="0" dirty="0">
                <a:ln>
                  <a:noFill/>
                </a:ln>
                <a:solidFill>
                  <a:srgbClr val="FFFFFF"/>
                </a:solidFill>
                <a:effectLst/>
                <a:uLnTx/>
                <a:uFillTx/>
                <a:latin typeface="Google Sans"/>
                <a:ea typeface="+mn-ea"/>
                <a:cs typeface="Biome" panose="020B0503030204020804" pitchFamily="34" charset="0"/>
              </a:rPr>
              <a:t> I – Interface Segregation Principle (Zasada Segregacji Interfejsów)</a:t>
            </a:r>
            <a:endParaRPr lang="en-GB" dirty="0"/>
          </a:p>
        </p:txBody>
      </p:sp>
      <p:sp>
        <p:nvSpPr>
          <p:cNvPr id="3" name="Text Placeholder 2">
            <a:extLst>
              <a:ext uri="{FF2B5EF4-FFF2-40B4-BE49-F238E27FC236}">
                <a16:creationId xmlns:a16="http://schemas.microsoft.com/office/drawing/2014/main" id="{420E6D2C-617A-E962-F6E2-0B930619B8B0}"/>
              </a:ext>
            </a:extLst>
          </p:cNvPr>
          <p:cNvSpPr>
            <a:spLocks noGrp="1"/>
          </p:cNvSpPr>
          <p:nvPr>
            <p:ph type="body" sz="quarter" idx="30"/>
          </p:nvPr>
        </p:nvSpPr>
        <p:spPr/>
        <p:txBody>
          <a:bodyPr/>
          <a:lstStyle/>
          <a:p>
            <a:endParaRPr lang="en-GB"/>
          </a:p>
        </p:txBody>
      </p:sp>
      <p:sp>
        <p:nvSpPr>
          <p:cNvPr id="4" name="Text Placeholder 3">
            <a:extLst>
              <a:ext uri="{FF2B5EF4-FFF2-40B4-BE49-F238E27FC236}">
                <a16:creationId xmlns:a16="http://schemas.microsoft.com/office/drawing/2014/main" id="{69F3921F-F00F-D8E7-527E-72C1CC496342}"/>
              </a:ext>
            </a:extLst>
          </p:cNvPr>
          <p:cNvSpPr>
            <a:spLocks noGrp="1"/>
          </p:cNvSpPr>
          <p:nvPr>
            <p:ph type="body" sz="quarter" idx="28"/>
          </p:nvPr>
        </p:nvSpPr>
        <p:spPr>
          <a:xfrm>
            <a:off x="1025624" y="2530837"/>
            <a:ext cx="6888665" cy="3328931"/>
          </a:xfrm>
        </p:spPr>
        <p:txBody>
          <a:bodyPr/>
          <a:lstStyle/>
          <a:p>
            <a:r>
              <a:rPr lang="pl-PL" dirty="0"/>
              <a:t>"Lepiej jest mieć wiele małych, specyficznych interfejsów niż jeden duży, ogólny."</a:t>
            </a:r>
          </a:p>
          <a:p>
            <a:r>
              <a:rPr lang="pl-PL" dirty="0"/>
              <a:t>Co to znaczy?</a:t>
            </a:r>
          </a:p>
          <a:p>
            <a:r>
              <a:rPr lang="pl-PL" dirty="0"/>
              <a:t>Klasa nie powinna być zmuszana do implementowania metod z interfejsu, których nie używa. Duże, "grube" interfejsy prowadzą do tego, że klasy implementują puste metody lub rzucają wyjątki, co jest złym sygnałem projektowym.</a:t>
            </a:r>
            <a:endParaRPr lang="en-GB" dirty="0"/>
          </a:p>
        </p:txBody>
      </p:sp>
      <p:sp>
        <p:nvSpPr>
          <p:cNvPr id="5" name="Footer Placeholder 4">
            <a:extLst>
              <a:ext uri="{FF2B5EF4-FFF2-40B4-BE49-F238E27FC236}">
                <a16:creationId xmlns:a16="http://schemas.microsoft.com/office/drawing/2014/main" id="{C9053CD2-0904-79D1-B3C4-1E92D6047553}"/>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932C90AB-DC70-EB63-19BF-9230583153CC}"/>
              </a:ext>
            </a:extLst>
          </p:cNvPr>
          <p:cNvSpPr>
            <a:spLocks noGrp="1"/>
          </p:cNvSpPr>
          <p:nvPr>
            <p:ph type="sldNum" sz="quarter" idx="12"/>
          </p:nvPr>
        </p:nvSpPr>
        <p:spPr/>
        <p:txBody>
          <a:bodyPr/>
          <a:lstStyle/>
          <a:p>
            <a:pPr rtl="0"/>
            <a:fld id="{FE024F78-56A6-7740-B68D-8D4D026EDF3F}" type="slidenum">
              <a:rPr lang="en-GB" smtClean="0"/>
              <a:pPr rtl="0"/>
              <a:t>13</a:t>
            </a:fld>
            <a:endParaRPr lang="en-GB" dirty="0"/>
          </a:p>
        </p:txBody>
      </p:sp>
    </p:spTree>
    <p:extLst>
      <p:ext uri="{BB962C8B-B14F-4D97-AF65-F5344CB8AC3E}">
        <p14:creationId xmlns:p14="http://schemas.microsoft.com/office/powerpoint/2010/main" val="4238372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E143-1230-3DB9-4374-B26854C2828D}"/>
              </a:ext>
            </a:extLst>
          </p:cNvPr>
          <p:cNvSpPr>
            <a:spLocks noGrp="1"/>
          </p:cNvSpPr>
          <p:nvPr>
            <p:ph type="title"/>
          </p:nvPr>
        </p:nvSpPr>
        <p:spPr/>
        <p:txBody>
          <a:bodyPr/>
          <a:lstStyle/>
          <a:p>
            <a:pPr marL="285750" marR="0" lvl="0" indent="-285750" defTabSz="914400" rtl="0" eaLnBrk="1" fontAlgn="auto" latinLnBrk="0" hangingPunct="1">
              <a:lnSpc>
                <a:spcPct val="150000"/>
              </a:lnSpc>
              <a:spcBef>
                <a:spcPts val="1000"/>
              </a:spcBef>
              <a:spcAft>
                <a:spcPts val="0"/>
              </a:spcAft>
              <a:tabLst/>
              <a:defRPr/>
            </a:pPr>
            <a:r>
              <a:rPr kumimoji="0" lang="pl-PL" sz="2000" b="0" i="0" u="none" strike="noStrike" kern="1200" cap="none" spc="0" normalizeH="0" noProof="0" dirty="0">
                <a:ln>
                  <a:noFill/>
                </a:ln>
                <a:solidFill>
                  <a:srgbClr val="FFFFFF"/>
                </a:solidFill>
                <a:effectLst/>
                <a:uLnTx/>
                <a:uFillTx/>
                <a:latin typeface="Google Sans"/>
                <a:ea typeface="+mn-ea"/>
                <a:cs typeface="Biome" panose="020B0503030204020804" pitchFamily="34" charset="0"/>
              </a:rPr>
              <a:t> D – Dependency Inversion Principle (Zasada Odwrócenia Zależności)</a:t>
            </a:r>
            <a:endParaRPr lang="en-GB" sz="5400" dirty="0"/>
          </a:p>
        </p:txBody>
      </p:sp>
      <p:sp>
        <p:nvSpPr>
          <p:cNvPr id="3" name="Text Placeholder 2">
            <a:extLst>
              <a:ext uri="{FF2B5EF4-FFF2-40B4-BE49-F238E27FC236}">
                <a16:creationId xmlns:a16="http://schemas.microsoft.com/office/drawing/2014/main" id="{A3C7E1D6-B9EF-5A0A-E98F-515C7976FEFC}"/>
              </a:ext>
            </a:extLst>
          </p:cNvPr>
          <p:cNvSpPr>
            <a:spLocks noGrp="1"/>
          </p:cNvSpPr>
          <p:nvPr>
            <p:ph type="body" sz="quarter" idx="30"/>
          </p:nvPr>
        </p:nvSpPr>
        <p:spPr/>
        <p:txBody>
          <a:bodyPr/>
          <a:lstStyle/>
          <a:p>
            <a:endParaRPr lang="en-GB" dirty="0"/>
          </a:p>
        </p:txBody>
      </p:sp>
      <p:sp>
        <p:nvSpPr>
          <p:cNvPr id="4" name="Text Placeholder 3">
            <a:extLst>
              <a:ext uri="{FF2B5EF4-FFF2-40B4-BE49-F238E27FC236}">
                <a16:creationId xmlns:a16="http://schemas.microsoft.com/office/drawing/2014/main" id="{91EFC56B-B0CC-2DB3-3DC3-C081BE11430E}"/>
              </a:ext>
            </a:extLst>
          </p:cNvPr>
          <p:cNvSpPr>
            <a:spLocks noGrp="1"/>
          </p:cNvSpPr>
          <p:nvPr>
            <p:ph type="body" sz="quarter" idx="28"/>
          </p:nvPr>
        </p:nvSpPr>
        <p:spPr>
          <a:xfrm>
            <a:off x="1025624" y="2400301"/>
            <a:ext cx="6888665" cy="3459468"/>
          </a:xfrm>
        </p:spPr>
        <p:txBody>
          <a:bodyPr/>
          <a:lstStyle/>
          <a:p>
            <a:r>
              <a:rPr lang="pl-PL" dirty="0"/>
              <a:t>1. Moduły wysokiego poziomu nie powinny zależeć od modułów niskiego poziomu. Oba powinny zależeć od abstrakcji (np. interfejsów).</a:t>
            </a:r>
          </a:p>
          <a:p>
            <a:r>
              <a:rPr lang="pl-PL" dirty="0"/>
              <a:t>2. Abstrakcje nie powinny zależeć od szczegółów. To szczegóły powinny zależeć od abstrakcji.</a:t>
            </a:r>
          </a:p>
          <a:p>
            <a:r>
              <a:rPr lang="pl-PL" dirty="0"/>
              <a:t>Co to znaczy?</a:t>
            </a:r>
          </a:p>
          <a:p>
            <a:r>
              <a:rPr lang="pl-PL" dirty="0"/>
              <a:t>Ta zasada mówi o odwróceniu kierunku zależności. Zamiast tworzyć sztywne powiązania, gdzie moduł wyższego rzędu (np. logika biznesowa) bezpośrednio zależy od modułu niższego rzędu (np. konkretnej bazy danych), oba powinny zależeć od wspólnego interfejsu. W praktyce jest to fundament mechanizmu Wstrzykiwania Zależności (Dependency Injection).</a:t>
            </a:r>
            <a:endParaRPr lang="en-GB" dirty="0"/>
          </a:p>
        </p:txBody>
      </p:sp>
      <p:sp>
        <p:nvSpPr>
          <p:cNvPr id="5" name="Footer Placeholder 4">
            <a:extLst>
              <a:ext uri="{FF2B5EF4-FFF2-40B4-BE49-F238E27FC236}">
                <a16:creationId xmlns:a16="http://schemas.microsoft.com/office/drawing/2014/main" id="{8BAD4548-0776-6263-A018-E963CDA51FDF}"/>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60632287-C755-78FF-9182-EEBF70E1EA68}"/>
              </a:ext>
            </a:extLst>
          </p:cNvPr>
          <p:cNvSpPr>
            <a:spLocks noGrp="1"/>
          </p:cNvSpPr>
          <p:nvPr>
            <p:ph type="sldNum" sz="quarter" idx="12"/>
          </p:nvPr>
        </p:nvSpPr>
        <p:spPr/>
        <p:txBody>
          <a:bodyPr/>
          <a:lstStyle/>
          <a:p>
            <a:pPr rtl="0"/>
            <a:fld id="{FE024F78-56A6-7740-B68D-8D4D026EDF3F}" type="slidenum">
              <a:rPr lang="en-GB" smtClean="0"/>
              <a:pPr rtl="0"/>
              <a:t>14</a:t>
            </a:fld>
            <a:endParaRPr lang="en-GB" dirty="0"/>
          </a:p>
        </p:txBody>
      </p:sp>
    </p:spTree>
    <p:extLst>
      <p:ext uri="{BB962C8B-B14F-4D97-AF65-F5344CB8AC3E}">
        <p14:creationId xmlns:p14="http://schemas.microsoft.com/office/powerpoint/2010/main" val="1305342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34EB-1481-7C4E-10F9-546413AB54D5}"/>
              </a:ext>
            </a:extLst>
          </p:cNvPr>
          <p:cNvSpPr>
            <a:spLocks noGrp="1"/>
          </p:cNvSpPr>
          <p:nvPr>
            <p:ph type="title"/>
          </p:nvPr>
        </p:nvSpPr>
        <p:spPr/>
        <p:txBody>
          <a:bodyPr/>
          <a:lstStyle/>
          <a:p>
            <a:r>
              <a:rPr lang="en-GB" b="1" i="0" dirty="0" err="1">
                <a:solidFill>
                  <a:srgbClr val="F8FAFF"/>
                </a:solidFill>
                <a:effectLst/>
                <a:latin typeface="quote-cjk-patch"/>
              </a:rPr>
              <a:t>Wzorce</a:t>
            </a:r>
            <a:r>
              <a:rPr lang="en-GB" b="1" i="0" dirty="0">
                <a:solidFill>
                  <a:srgbClr val="F8FAFF"/>
                </a:solidFill>
                <a:effectLst/>
                <a:latin typeface="quote-cjk-patch"/>
              </a:rPr>
              <a:t> </a:t>
            </a:r>
            <a:r>
              <a:rPr lang="en-GB" b="1" i="0" dirty="0" err="1">
                <a:solidFill>
                  <a:srgbClr val="F8FAFF"/>
                </a:solidFill>
                <a:effectLst/>
                <a:latin typeface="quote-cjk-patch"/>
              </a:rPr>
              <a:t>projektowe</a:t>
            </a:r>
            <a:endParaRPr lang="en-GB" dirty="0"/>
          </a:p>
        </p:txBody>
      </p:sp>
      <p:sp>
        <p:nvSpPr>
          <p:cNvPr id="3" name="Text Placeholder 2">
            <a:extLst>
              <a:ext uri="{FF2B5EF4-FFF2-40B4-BE49-F238E27FC236}">
                <a16:creationId xmlns:a16="http://schemas.microsoft.com/office/drawing/2014/main" id="{B4FCCE8A-7D59-F360-EC87-842106752041}"/>
              </a:ext>
            </a:extLst>
          </p:cNvPr>
          <p:cNvSpPr>
            <a:spLocks noGrp="1"/>
          </p:cNvSpPr>
          <p:nvPr>
            <p:ph type="body" sz="quarter" idx="29"/>
          </p:nvPr>
        </p:nvSpPr>
        <p:spPr/>
        <p:txBody>
          <a:bodyPr/>
          <a:lstStyle/>
          <a:p>
            <a:r>
              <a:rPr lang="en-GB" b="1" i="0" dirty="0">
                <a:solidFill>
                  <a:srgbClr val="F8FAFF"/>
                </a:solidFill>
                <a:effectLst/>
                <a:latin typeface="quote-cjk-patch"/>
              </a:rPr>
              <a:t>1. </a:t>
            </a:r>
            <a:r>
              <a:rPr lang="en-GB" b="1" i="0" dirty="0" err="1">
                <a:solidFill>
                  <a:srgbClr val="F8FAFF"/>
                </a:solidFill>
                <a:effectLst/>
                <a:latin typeface="quote-cjk-patch"/>
              </a:rPr>
              <a:t>Wzorce</a:t>
            </a:r>
            <a:r>
              <a:rPr lang="en-GB" b="1" i="0" dirty="0">
                <a:solidFill>
                  <a:srgbClr val="F8FAFF"/>
                </a:solidFill>
                <a:effectLst/>
                <a:latin typeface="quote-cjk-patch"/>
              </a:rPr>
              <a:t> </a:t>
            </a:r>
            <a:r>
              <a:rPr lang="en-GB" b="1" i="0" dirty="0" err="1">
                <a:solidFill>
                  <a:srgbClr val="F8FAFF"/>
                </a:solidFill>
                <a:effectLst/>
                <a:latin typeface="quote-cjk-patch"/>
              </a:rPr>
              <a:t>kreacyjne</a:t>
            </a:r>
            <a:r>
              <a:rPr lang="en-GB" b="0" i="0" dirty="0">
                <a:solidFill>
                  <a:srgbClr val="F8FAFF"/>
                </a:solidFill>
                <a:effectLst/>
                <a:latin typeface="quote-cjk-patch"/>
              </a:rPr>
              <a:t> (</a:t>
            </a:r>
            <a:r>
              <a:rPr lang="en-GB" b="0" i="0" dirty="0" err="1">
                <a:solidFill>
                  <a:srgbClr val="F8FAFF"/>
                </a:solidFill>
                <a:effectLst/>
                <a:latin typeface="quote-cjk-patch"/>
              </a:rPr>
              <a:t>tworzenie</a:t>
            </a:r>
            <a:r>
              <a:rPr lang="en-GB" b="0" i="0" dirty="0">
                <a:solidFill>
                  <a:srgbClr val="F8FAFF"/>
                </a:solidFill>
                <a:effectLst/>
                <a:latin typeface="quote-cjk-patch"/>
              </a:rPr>
              <a:t> </a:t>
            </a:r>
            <a:r>
              <a:rPr lang="en-GB" b="0" i="0" dirty="0" err="1">
                <a:solidFill>
                  <a:srgbClr val="F8FAFF"/>
                </a:solidFill>
                <a:effectLst/>
                <a:latin typeface="quote-cjk-patch"/>
              </a:rPr>
              <a:t>obiektów</a:t>
            </a:r>
            <a:r>
              <a:rPr lang="en-GB" b="0" i="0" dirty="0">
                <a:solidFill>
                  <a:srgbClr val="F8FAFF"/>
                </a:solidFill>
                <a:effectLst/>
                <a:latin typeface="quote-cjk-patch"/>
              </a:rPr>
              <a:t>)</a:t>
            </a:r>
          </a:p>
          <a:p>
            <a:r>
              <a:rPr lang="pl-PL" b="1" i="0" dirty="0">
                <a:solidFill>
                  <a:srgbClr val="F8FAFF"/>
                </a:solidFill>
                <a:effectLst/>
                <a:latin typeface="quote-cjk-patch"/>
              </a:rPr>
              <a:t>2. Wzorce strukturalne</a:t>
            </a:r>
            <a:r>
              <a:rPr lang="pl-PL" b="0" i="0" dirty="0">
                <a:solidFill>
                  <a:srgbClr val="F8FAFF"/>
                </a:solidFill>
                <a:effectLst/>
                <a:latin typeface="quote-cjk-patch"/>
              </a:rPr>
              <a:t> (organizacja klas i obiektów)</a:t>
            </a:r>
            <a:endParaRPr lang="en-US" b="0" i="0" dirty="0">
              <a:solidFill>
                <a:srgbClr val="F8FAFF"/>
              </a:solidFill>
              <a:effectLst/>
              <a:latin typeface="quote-cjk-patch"/>
            </a:endParaRPr>
          </a:p>
          <a:p>
            <a:r>
              <a:rPr lang="pl-PL" b="1" i="0" dirty="0">
                <a:solidFill>
                  <a:srgbClr val="F8FAFF"/>
                </a:solidFill>
                <a:effectLst/>
                <a:latin typeface="quote-cjk-patch"/>
              </a:rPr>
              <a:t>3. Wzorce behawioralne</a:t>
            </a:r>
            <a:r>
              <a:rPr lang="pl-PL" b="0" i="0" dirty="0">
                <a:solidFill>
                  <a:srgbClr val="F8FAFF"/>
                </a:solidFill>
                <a:effectLst/>
                <a:latin typeface="quote-cjk-patch"/>
              </a:rPr>
              <a:t> (komunikacja między obiektami)</a:t>
            </a:r>
          </a:p>
          <a:p>
            <a:r>
              <a:rPr lang="pl-PL" b="1" i="0" dirty="0">
                <a:solidFill>
                  <a:srgbClr val="F8FAFF"/>
                </a:solidFill>
                <a:effectLst/>
                <a:latin typeface="quote-cjk-patch"/>
              </a:rPr>
              <a:t>4. Wzorce architektoniczne</a:t>
            </a:r>
            <a:r>
              <a:rPr lang="pl-PL" b="0" i="0" dirty="0">
                <a:solidFill>
                  <a:srgbClr val="F8FAFF"/>
                </a:solidFill>
                <a:effectLst/>
                <a:latin typeface="quote-cjk-patch"/>
              </a:rPr>
              <a:t> (organizacja całego systemu)</a:t>
            </a:r>
          </a:p>
          <a:p>
            <a:r>
              <a:rPr lang="pl-PL" b="1" i="0" dirty="0">
                <a:solidFill>
                  <a:srgbClr val="F8FAFF"/>
                </a:solidFill>
                <a:effectLst/>
                <a:latin typeface="quote-cjk-patch"/>
              </a:rPr>
              <a:t>5. Wzorce współbieżności</a:t>
            </a:r>
            <a:r>
              <a:rPr lang="pl-PL" b="0" i="0" dirty="0">
                <a:solidFill>
                  <a:srgbClr val="F8FAFF"/>
                </a:solidFill>
                <a:effectLst/>
                <a:latin typeface="quote-cjk-patch"/>
              </a:rPr>
              <a:t> (obsługa wątków i równoległości)</a:t>
            </a:r>
          </a:p>
          <a:p>
            <a:r>
              <a:rPr lang="pl-PL" b="1" i="0" dirty="0">
                <a:solidFill>
                  <a:srgbClr val="F8FAFF"/>
                </a:solidFill>
                <a:effectLst/>
                <a:latin typeface="quote-cjk-patch"/>
              </a:rPr>
              <a:t>6. Wzorce specyficzne dla domen</a:t>
            </a:r>
            <a:endParaRPr lang="pl-PL" b="0" i="0" dirty="0">
              <a:solidFill>
                <a:srgbClr val="F8FAFF"/>
              </a:solidFill>
              <a:effectLst/>
              <a:latin typeface="quote-cjk-patch"/>
            </a:endParaRPr>
          </a:p>
          <a:p>
            <a:r>
              <a:rPr lang="en-GB" b="1" i="0" dirty="0">
                <a:solidFill>
                  <a:srgbClr val="F8FAFF"/>
                </a:solidFill>
                <a:effectLst/>
                <a:latin typeface="quote-cjk-patch"/>
              </a:rPr>
              <a:t>7. </a:t>
            </a:r>
            <a:r>
              <a:rPr lang="en-GB" b="1" i="0" dirty="0" err="1">
                <a:solidFill>
                  <a:srgbClr val="F8FAFF"/>
                </a:solidFill>
                <a:effectLst/>
                <a:latin typeface="quote-cjk-patch"/>
              </a:rPr>
              <a:t>Nowoczesne</a:t>
            </a:r>
            <a:r>
              <a:rPr lang="en-GB" b="1" i="0" dirty="0">
                <a:solidFill>
                  <a:srgbClr val="F8FAFF"/>
                </a:solidFill>
                <a:effectLst/>
                <a:latin typeface="quote-cjk-patch"/>
              </a:rPr>
              <a:t> </a:t>
            </a:r>
            <a:r>
              <a:rPr lang="en-GB" b="1" i="0" dirty="0" err="1">
                <a:solidFill>
                  <a:srgbClr val="F8FAFF"/>
                </a:solidFill>
                <a:effectLst/>
                <a:latin typeface="quote-cjk-patch"/>
              </a:rPr>
              <a:t>wzorce</a:t>
            </a:r>
            <a:endParaRPr lang="en-GB" b="1" i="0" dirty="0">
              <a:solidFill>
                <a:srgbClr val="F8FAFF"/>
              </a:solidFill>
              <a:effectLst/>
              <a:latin typeface="quote-cjk-patch"/>
            </a:endParaRPr>
          </a:p>
          <a:p>
            <a:r>
              <a:rPr lang="en-GB" b="1" i="0" dirty="0">
                <a:solidFill>
                  <a:srgbClr val="F8FAFF"/>
                </a:solidFill>
                <a:effectLst/>
                <a:latin typeface="quote-cjk-patch"/>
              </a:rPr>
              <a:t>8. Anti-</a:t>
            </a:r>
            <a:r>
              <a:rPr lang="en-GB" b="1" i="0" dirty="0" err="1">
                <a:solidFill>
                  <a:srgbClr val="F8FAFF"/>
                </a:solidFill>
                <a:effectLst/>
                <a:latin typeface="quote-cjk-patch"/>
              </a:rPr>
              <a:t>patterny</a:t>
            </a:r>
            <a:r>
              <a:rPr lang="en-GB" b="0" i="0" dirty="0">
                <a:solidFill>
                  <a:srgbClr val="F8FAFF"/>
                </a:solidFill>
                <a:effectLst/>
                <a:latin typeface="quote-cjk-patch"/>
              </a:rPr>
              <a:t> (</a:t>
            </a:r>
            <a:r>
              <a:rPr lang="en-GB" b="0" i="0" dirty="0" err="1">
                <a:solidFill>
                  <a:srgbClr val="F8FAFF"/>
                </a:solidFill>
                <a:effectLst/>
                <a:latin typeface="quote-cjk-patch"/>
              </a:rPr>
              <a:t>czego</a:t>
            </a:r>
            <a:r>
              <a:rPr lang="en-GB" b="0" i="0" dirty="0">
                <a:solidFill>
                  <a:srgbClr val="F8FAFF"/>
                </a:solidFill>
                <a:effectLst/>
                <a:latin typeface="quote-cjk-patch"/>
              </a:rPr>
              <a:t> </a:t>
            </a:r>
            <a:r>
              <a:rPr lang="en-GB" b="1" i="0" dirty="0" err="1">
                <a:solidFill>
                  <a:srgbClr val="F8FAFF"/>
                </a:solidFill>
                <a:effectLst/>
                <a:latin typeface="quote-cjk-patch"/>
              </a:rPr>
              <a:t>unikać</a:t>
            </a:r>
            <a:r>
              <a:rPr lang="en-GB" b="0" i="0" dirty="0">
                <a:solidFill>
                  <a:srgbClr val="F8FAFF"/>
                </a:solidFill>
                <a:effectLst/>
                <a:latin typeface="quote-cjk-patch"/>
              </a:rPr>
              <a:t>!)</a:t>
            </a:r>
          </a:p>
          <a:p>
            <a:endParaRPr lang="en-GB" b="0" i="0" dirty="0">
              <a:solidFill>
                <a:srgbClr val="F8FAFF"/>
              </a:solidFill>
              <a:effectLst/>
              <a:latin typeface="quote-cjk-patch"/>
            </a:endParaRPr>
          </a:p>
          <a:p>
            <a:endParaRPr lang="pl-PL" b="0" i="0" dirty="0">
              <a:solidFill>
                <a:srgbClr val="F8FAFF"/>
              </a:solidFill>
              <a:effectLst/>
              <a:latin typeface="quote-cjk-patch"/>
            </a:endParaRPr>
          </a:p>
          <a:p>
            <a:endParaRPr lang="en-GB" b="0" i="0" dirty="0">
              <a:solidFill>
                <a:srgbClr val="F8FAFF"/>
              </a:solidFill>
              <a:effectLst/>
              <a:latin typeface="quote-cjk-patch"/>
            </a:endParaRPr>
          </a:p>
        </p:txBody>
      </p:sp>
      <p:sp>
        <p:nvSpPr>
          <p:cNvPr id="4" name="Text Placeholder 3">
            <a:extLst>
              <a:ext uri="{FF2B5EF4-FFF2-40B4-BE49-F238E27FC236}">
                <a16:creationId xmlns:a16="http://schemas.microsoft.com/office/drawing/2014/main" id="{D425B1CA-269B-683B-3861-47ACD641022B}"/>
              </a:ext>
            </a:extLst>
          </p:cNvPr>
          <p:cNvSpPr>
            <a:spLocks noGrp="1"/>
          </p:cNvSpPr>
          <p:nvPr>
            <p:ph type="body" sz="quarter" idx="33"/>
          </p:nvPr>
        </p:nvSpPr>
        <p:spPr/>
        <p:txBody>
          <a:bodyPr/>
          <a:lstStyle/>
          <a:p>
            <a:endParaRPr lang="en-GB" dirty="0"/>
          </a:p>
        </p:txBody>
      </p:sp>
      <p:sp>
        <p:nvSpPr>
          <p:cNvPr id="5" name="Text Placeholder 4">
            <a:extLst>
              <a:ext uri="{FF2B5EF4-FFF2-40B4-BE49-F238E27FC236}">
                <a16:creationId xmlns:a16="http://schemas.microsoft.com/office/drawing/2014/main" id="{633AF8AC-DB8B-3E6C-16D6-8C0E4F3155DB}"/>
              </a:ext>
            </a:extLst>
          </p:cNvPr>
          <p:cNvSpPr>
            <a:spLocks noGrp="1"/>
          </p:cNvSpPr>
          <p:nvPr>
            <p:ph type="body" sz="quarter" idx="34"/>
          </p:nvPr>
        </p:nvSpPr>
        <p:spPr/>
        <p:txBody>
          <a:bodyPr/>
          <a:lstStyle/>
          <a:p>
            <a:endParaRPr lang="en-GB"/>
          </a:p>
        </p:txBody>
      </p:sp>
      <p:sp>
        <p:nvSpPr>
          <p:cNvPr id="6" name="Text Placeholder 5">
            <a:extLst>
              <a:ext uri="{FF2B5EF4-FFF2-40B4-BE49-F238E27FC236}">
                <a16:creationId xmlns:a16="http://schemas.microsoft.com/office/drawing/2014/main" id="{0DACB2E5-D231-714D-63B1-C0F8CBD41A1A}"/>
              </a:ext>
            </a:extLst>
          </p:cNvPr>
          <p:cNvSpPr>
            <a:spLocks noGrp="1"/>
          </p:cNvSpPr>
          <p:nvPr>
            <p:ph type="body" sz="quarter" idx="35"/>
          </p:nvPr>
        </p:nvSpPr>
        <p:spPr/>
        <p:txBody>
          <a:bodyPr/>
          <a:lstStyle/>
          <a:p>
            <a:endParaRPr lang="en-GB"/>
          </a:p>
        </p:txBody>
      </p:sp>
      <p:sp>
        <p:nvSpPr>
          <p:cNvPr id="7" name="Footer Placeholder 6">
            <a:extLst>
              <a:ext uri="{FF2B5EF4-FFF2-40B4-BE49-F238E27FC236}">
                <a16:creationId xmlns:a16="http://schemas.microsoft.com/office/drawing/2014/main" id="{A25AD0AE-1B43-9EB3-9E39-B8B875B28665}"/>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A00F04B5-E09F-74DD-64EA-DB77AA2E1928}"/>
              </a:ext>
            </a:extLst>
          </p:cNvPr>
          <p:cNvSpPr>
            <a:spLocks noGrp="1"/>
          </p:cNvSpPr>
          <p:nvPr>
            <p:ph type="sldNum" sz="quarter" idx="12"/>
          </p:nvPr>
        </p:nvSpPr>
        <p:spPr/>
        <p:txBody>
          <a:bodyPr/>
          <a:lstStyle/>
          <a:p>
            <a:pPr rtl="0"/>
            <a:fld id="{FE024F78-56A6-7740-B68D-8D4D026EDF3F}" type="slidenum">
              <a:rPr lang="en-GB" smtClean="0"/>
              <a:pPr rtl="0"/>
              <a:t>15</a:t>
            </a:fld>
            <a:endParaRPr lang="en-GB" dirty="0"/>
          </a:p>
        </p:txBody>
      </p:sp>
      <p:sp>
        <p:nvSpPr>
          <p:cNvPr id="10" name="TextBox 9">
            <a:extLst>
              <a:ext uri="{FF2B5EF4-FFF2-40B4-BE49-F238E27FC236}">
                <a16:creationId xmlns:a16="http://schemas.microsoft.com/office/drawing/2014/main" id="{9749B921-61E8-F476-BE4A-A487675A7787}"/>
              </a:ext>
            </a:extLst>
          </p:cNvPr>
          <p:cNvSpPr txBox="1"/>
          <p:nvPr/>
        </p:nvSpPr>
        <p:spPr>
          <a:xfrm>
            <a:off x="3048755" y="3251124"/>
            <a:ext cx="6097508" cy="369332"/>
          </a:xfrm>
          <a:prstGeom prst="rect">
            <a:avLst/>
          </a:prstGeom>
          <a:noFill/>
        </p:spPr>
        <p:txBody>
          <a:bodyPr wrap="square">
            <a:spAutoFit/>
          </a:bodyPr>
          <a:lstStyle/>
          <a:p>
            <a:pPr algn="l">
              <a:spcBef>
                <a:spcPts val="1372"/>
              </a:spcBef>
              <a:spcAft>
                <a:spcPts val="1029"/>
              </a:spcAft>
            </a:pPr>
            <a:r>
              <a:rPr lang="en-GB" b="1" i="0" dirty="0">
                <a:solidFill>
                  <a:srgbClr val="F8FAFF"/>
                </a:solidFill>
                <a:effectLst/>
                <a:latin typeface="quote-cjk-patch"/>
              </a:rPr>
              <a:t>8. Anti-</a:t>
            </a:r>
            <a:r>
              <a:rPr lang="en-GB" b="1" i="0" dirty="0" err="1">
                <a:solidFill>
                  <a:srgbClr val="F8FAFF"/>
                </a:solidFill>
                <a:effectLst/>
                <a:latin typeface="quote-cjk-patch"/>
              </a:rPr>
              <a:t>patterny</a:t>
            </a:r>
            <a:r>
              <a:rPr lang="en-GB" b="0" i="0" dirty="0">
                <a:solidFill>
                  <a:srgbClr val="F8FAFF"/>
                </a:solidFill>
                <a:effectLst/>
                <a:latin typeface="quote-cjk-patch"/>
              </a:rPr>
              <a:t> (</a:t>
            </a:r>
            <a:r>
              <a:rPr lang="en-GB" b="0" i="0" dirty="0" err="1">
                <a:solidFill>
                  <a:srgbClr val="F8FAFF"/>
                </a:solidFill>
                <a:effectLst/>
                <a:latin typeface="quote-cjk-patch"/>
              </a:rPr>
              <a:t>czego</a:t>
            </a:r>
            <a:r>
              <a:rPr lang="en-GB" b="0" i="0" dirty="0">
                <a:solidFill>
                  <a:srgbClr val="F8FAFF"/>
                </a:solidFill>
                <a:effectLst/>
                <a:latin typeface="quote-cjk-patch"/>
              </a:rPr>
              <a:t> </a:t>
            </a:r>
            <a:r>
              <a:rPr lang="en-GB" b="1" i="0" dirty="0" err="1">
                <a:solidFill>
                  <a:srgbClr val="F8FAFF"/>
                </a:solidFill>
                <a:effectLst/>
                <a:latin typeface="quote-cjk-patch"/>
              </a:rPr>
              <a:t>unikać</a:t>
            </a:r>
            <a:r>
              <a:rPr lang="en-GB" b="0" i="0" dirty="0">
                <a:solidFill>
                  <a:srgbClr val="F8FAFF"/>
                </a:solidFill>
                <a:effectLst/>
                <a:latin typeface="quote-cjk-patch"/>
              </a:rPr>
              <a:t>!)</a:t>
            </a:r>
          </a:p>
        </p:txBody>
      </p:sp>
    </p:spTree>
    <p:extLst>
      <p:ext uri="{BB962C8B-B14F-4D97-AF65-F5344CB8AC3E}">
        <p14:creationId xmlns:p14="http://schemas.microsoft.com/office/powerpoint/2010/main" val="229888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14942-8B15-6A30-04E6-838B59607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BEE7F-BCFD-AE03-A456-7C7F2ACA6A6B}"/>
              </a:ext>
            </a:extLst>
          </p:cNvPr>
          <p:cNvSpPr>
            <a:spLocks noGrp="1"/>
          </p:cNvSpPr>
          <p:nvPr>
            <p:ph type="title"/>
          </p:nvPr>
        </p:nvSpPr>
        <p:spPr>
          <a:xfrm>
            <a:off x="509981" y="291055"/>
            <a:ext cx="3341929" cy="995227"/>
          </a:xfrm>
        </p:spPr>
        <p:txBody>
          <a:bodyPr rtlCol="0"/>
          <a:lstStyle>
            <a:defPPr>
              <a:defRPr lang="en-GB"/>
            </a:defPPr>
          </a:lstStyle>
          <a:p>
            <a:pPr rtl="0"/>
            <a:r>
              <a:rPr lang="pl-PL" dirty="0"/>
              <a:t>Singleton</a:t>
            </a:r>
            <a:endParaRPr lang="en-GB" dirty="0"/>
          </a:p>
        </p:txBody>
      </p:sp>
      <p:sp>
        <p:nvSpPr>
          <p:cNvPr id="7" name="Slide Number Placeholder 6">
            <a:extLst>
              <a:ext uri="{FF2B5EF4-FFF2-40B4-BE49-F238E27FC236}">
                <a16:creationId xmlns:a16="http://schemas.microsoft.com/office/drawing/2014/main" id="{5E939775-BDB5-7E80-509B-ABE3C7530F8D}"/>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16</a:t>
            </a:fld>
            <a:endParaRPr lang="en-GB" dirty="0"/>
          </a:p>
        </p:txBody>
      </p:sp>
      <p:sp>
        <p:nvSpPr>
          <p:cNvPr id="8" name="TextBox 7">
            <a:extLst>
              <a:ext uri="{FF2B5EF4-FFF2-40B4-BE49-F238E27FC236}">
                <a16:creationId xmlns:a16="http://schemas.microsoft.com/office/drawing/2014/main" id="{C776C6EB-99CA-6457-D604-3631963B4A63}"/>
              </a:ext>
            </a:extLst>
          </p:cNvPr>
          <p:cNvSpPr txBox="1"/>
          <p:nvPr/>
        </p:nvSpPr>
        <p:spPr>
          <a:xfrm>
            <a:off x="584408" y="3429000"/>
            <a:ext cx="8059861" cy="646331"/>
          </a:xfrm>
          <a:prstGeom prst="rect">
            <a:avLst/>
          </a:prstGeom>
          <a:noFill/>
        </p:spPr>
        <p:txBody>
          <a:bodyPr wrap="square" rtlCol="0">
            <a:spAutoFit/>
          </a:bodyPr>
          <a:lstStyle/>
          <a:p>
            <a:pPr marL="285750" indent="-285750">
              <a:buFont typeface="Arial" panose="020B0604020202020204" pitchFamily="34" charset="0"/>
              <a:buChar char="•"/>
            </a:pPr>
            <a:r>
              <a:rPr lang="pl-PL" dirty="0">
                <a:solidFill>
                  <a:schemeClr val="bg1"/>
                </a:solidFill>
              </a:rPr>
              <a:t>Pozwala zapewnić istnienie wyłącznie jednej instancji danej klasy</a:t>
            </a:r>
          </a:p>
          <a:p>
            <a:pPr marL="285750" indent="-285750">
              <a:buFont typeface="Arial" panose="020B0604020202020204" pitchFamily="34" charset="0"/>
              <a:buChar char="•"/>
            </a:pPr>
            <a:r>
              <a:rPr lang="pl-PL" dirty="0">
                <a:solidFill>
                  <a:schemeClr val="bg1"/>
                </a:solidFill>
              </a:rPr>
              <a:t>Dostarcza globalny punkt dostępowy do tej instancji</a:t>
            </a:r>
          </a:p>
        </p:txBody>
      </p:sp>
    </p:spTree>
    <p:extLst>
      <p:ext uri="{BB962C8B-B14F-4D97-AF65-F5344CB8AC3E}">
        <p14:creationId xmlns:p14="http://schemas.microsoft.com/office/powerpoint/2010/main" val="4147959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C9713-243B-38DB-22D7-E2F51CFACB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504BE-B13A-3EFB-F94B-DD2ADCDB4558}"/>
              </a:ext>
            </a:extLst>
          </p:cNvPr>
          <p:cNvSpPr>
            <a:spLocks noGrp="1"/>
          </p:cNvSpPr>
          <p:nvPr>
            <p:ph type="title"/>
          </p:nvPr>
        </p:nvSpPr>
        <p:spPr>
          <a:xfrm>
            <a:off x="338531" y="291055"/>
            <a:ext cx="5136439" cy="995227"/>
          </a:xfrm>
        </p:spPr>
        <p:txBody>
          <a:bodyPr rtlCol="0"/>
          <a:lstStyle>
            <a:defPPr>
              <a:defRPr lang="en-GB"/>
            </a:defPPr>
          </a:lstStyle>
          <a:p>
            <a:pPr rtl="0"/>
            <a:r>
              <a:rPr lang="pl-PL" dirty="0"/>
              <a:t>Zasada Działania</a:t>
            </a:r>
            <a:endParaRPr lang="en-GB" dirty="0"/>
          </a:p>
        </p:txBody>
      </p:sp>
      <p:sp>
        <p:nvSpPr>
          <p:cNvPr id="7" name="Slide Number Placeholder 6">
            <a:extLst>
              <a:ext uri="{FF2B5EF4-FFF2-40B4-BE49-F238E27FC236}">
                <a16:creationId xmlns:a16="http://schemas.microsoft.com/office/drawing/2014/main" id="{1ABD14DE-B124-D543-4E42-7CB5A9A7D4E4}"/>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17</a:t>
            </a:fld>
            <a:endParaRPr lang="en-GB" dirty="0"/>
          </a:p>
        </p:txBody>
      </p:sp>
      <p:pic>
        <p:nvPicPr>
          <p:cNvPr id="4" name="Picture 3">
            <a:extLst>
              <a:ext uri="{FF2B5EF4-FFF2-40B4-BE49-F238E27FC236}">
                <a16:creationId xmlns:a16="http://schemas.microsoft.com/office/drawing/2014/main" id="{E583C1E3-27B8-7BE8-0659-1B48E8F7853C}"/>
              </a:ext>
            </a:extLst>
          </p:cNvPr>
          <p:cNvPicPr>
            <a:picLocks noChangeAspect="1"/>
          </p:cNvPicPr>
          <p:nvPr/>
        </p:nvPicPr>
        <p:blipFill>
          <a:blip r:embed="rId3"/>
          <a:stretch>
            <a:fillRect/>
          </a:stretch>
        </p:blipFill>
        <p:spPr>
          <a:xfrm>
            <a:off x="338531" y="1377008"/>
            <a:ext cx="7011378" cy="4401164"/>
          </a:xfrm>
          <a:prstGeom prst="rect">
            <a:avLst/>
          </a:prstGeom>
        </p:spPr>
      </p:pic>
      <p:pic>
        <p:nvPicPr>
          <p:cNvPr id="6" name="Picture 5">
            <a:extLst>
              <a:ext uri="{FF2B5EF4-FFF2-40B4-BE49-F238E27FC236}">
                <a16:creationId xmlns:a16="http://schemas.microsoft.com/office/drawing/2014/main" id="{20F53F7F-CBC0-E28B-DD1A-8A260D0473F0}"/>
              </a:ext>
            </a:extLst>
          </p:cNvPr>
          <p:cNvPicPr>
            <a:picLocks noChangeAspect="1"/>
          </p:cNvPicPr>
          <p:nvPr/>
        </p:nvPicPr>
        <p:blipFill>
          <a:blip r:embed="rId4"/>
          <a:stretch>
            <a:fillRect/>
          </a:stretch>
        </p:blipFill>
        <p:spPr>
          <a:xfrm>
            <a:off x="338531" y="5879029"/>
            <a:ext cx="805929" cy="347169"/>
          </a:xfrm>
          <a:prstGeom prst="rect">
            <a:avLst/>
          </a:prstGeom>
        </p:spPr>
      </p:pic>
    </p:spTree>
    <p:extLst>
      <p:ext uri="{BB962C8B-B14F-4D97-AF65-F5344CB8AC3E}">
        <p14:creationId xmlns:p14="http://schemas.microsoft.com/office/powerpoint/2010/main" val="2145905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5F20-20C7-E363-D196-D618FCC05F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45E87-30E4-06F4-2E44-055B5E5037A3}"/>
              </a:ext>
            </a:extLst>
          </p:cNvPr>
          <p:cNvSpPr>
            <a:spLocks noGrp="1"/>
          </p:cNvSpPr>
          <p:nvPr>
            <p:ph type="title"/>
          </p:nvPr>
        </p:nvSpPr>
        <p:spPr>
          <a:xfrm>
            <a:off x="509981" y="425219"/>
            <a:ext cx="7882447" cy="1358678"/>
          </a:xfrm>
        </p:spPr>
        <p:txBody>
          <a:bodyPr rtlCol="0"/>
          <a:lstStyle>
            <a:defPPr>
              <a:defRPr lang="en-GB"/>
            </a:defPPr>
          </a:lstStyle>
          <a:p>
            <a:pPr rtl="0"/>
            <a:r>
              <a:rPr lang="pl-PL" dirty="0"/>
              <a:t>Metoda Wytwórcza (</a:t>
            </a:r>
            <a:r>
              <a:rPr lang="pl-PL" dirty="0" err="1"/>
              <a:t>Factory</a:t>
            </a:r>
            <a:r>
              <a:rPr lang="pl-PL" dirty="0"/>
              <a:t> Method)</a:t>
            </a:r>
            <a:endParaRPr lang="en-GB" dirty="0"/>
          </a:p>
        </p:txBody>
      </p:sp>
      <p:sp>
        <p:nvSpPr>
          <p:cNvPr id="7" name="Slide Number Placeholder 6">
            <a:extLst>
              <a:ext uri="{FF2B5EF4-FFF2-40B4-BE49-F238E27FC236}">
                <a16:creationId xmlns:a16="http://schemas.microsoft.com/office/drawing/2014/main" id="{2C49E85F-36A6-A964-4C69-E88D89612A0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18</a:t>
            </a:fld>
            <a:endParaRPr lang="en-GB" dirty="0"/>
          </a:p>
        </p:txBody>
      </p:sp>
      <p:sp>
        <p:nvSpPr>
          <p:cNvPr id="8" name="TextBox 7">
            <a:extLst>
              <a:ext uri="{FF2B5EF4-FFF2-40B4-BE49-F238E27FC236}">
                <a16:creationId xmlns:a16="http://schemas.microsoft.com/office/drawing/2014/main" id="{1DD11979-400B-E60E-B347-447E84ED0F88}"/>
              </a:ext>
            </a:extLst>
          </p:cNvPr>
          <p:cNvSpPr txBox="1"/>
          <p:nvPr/>
        </p:nvSpPr>
        <p:spPr>
          <a:xfrm>
            <a:off x="584408" y="3429000"/>
            <a:ext cx="8059861" cy="1200329"/>
          </a:xfrm>
          <a:prstGeom prst="rect">
            <a:avLst/>
          </a:prstGeom>
          <a:noFill/>
        </p:spPr>
        <p:txBody>
          <a:bodyPr wrap="square" rtlCol="0">
            <a:spAutoFit/>
          </a:bodyPr>
          <a:lstStyle/>
          <a:p>
            <a:pPr marL="285750" indent="-285750">
              <a:buFont typeface="Arial" panose="020B0604020202020204" pitchFamily="34" charset="0"/>
              <a:buChar char="•"/>
            </a:pPr>
            <a:r>
              <a:rPr lang="pl-PL" dirty="0">
                <a:solidFill>
                  <a:schemeClr val="bg1"/>
                </a:solidFill>
              </a:rPr>
              <a:t>Oddelegowanie tworzenia nowych instancji do podklas lub metod</a:t>
            </a:r>
          </a:p>
          <a:p>
            <a:pPr marL="285750" indent="-285750">
              <a:buFont typeface="Arial" panose="020B0604020202020204" pitchFamily="34" charset="0"/>
              <a:buChar char="•"/>
            </a:pPr>
            <a:r>
              <a:rPr lang="pl-PL" dirty="0">
                <a:solidFill>
                  <a:schemeClr val="bg1"/>
                </a:solidFill>
              </a:rPr>
              <a:t>Umożliwia oddzielenie kodu kreującego od kodu klienckiego</a:t>
            </a:r>
          </a:p>
          <a:p>
            <a:pPr marL="285750" indent="-285750">
              <a:buFont typeface="Arial" panose="020B0604020202020204" pitchFamily="34" charset="0"/>
              <a:buChar char="•"/>
            </a:pPr>
            <a:r>
              <a:rPr lang="pl-PL" dirty="0">
                <a:solidFill>
                  <a:schemeClr val="bg1"/>
                </a:solidFill>
              </a:rPr>
              <a:t>Pozwala łatwiej rozszerzać kod konstruujący bez ingerencji w kod </a:t>
            </a:r>
            <a:r>
              <a:rPr lang="pl-PL" dirty="0" err="1">
                <a:solidFill>
                  <a:schemeClr val="bg1"/>
                </a:solidFill>
              </a:rPr>
              <a:t>kilencki</a:t>
            </a:r>
            <a:r>
              <a:rPr lang="pl-PL" dirty="0">
                <a:solidFill>
                  <a:schemeClr val="bg1"/>
                </a:solidFill>
              </a:rPr>
              <a:t> – wystarczy utworzyć podklasę kreacyjną i nadpisać Metodę wytwórczą </a:t>
            </a:r>
          </a:p>
        </p:txBody>
      </p:sp>
    </p:spTree>
    <p:extLst>
      <p:ext uri="{BB962C8B-B14F-4D97-AF65-F5344CB8AC3E}">
        <p14:creationId xmlns:p14="http://schemas.microsoft.com/office/powerpoint/2010/main" val="940059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A7386-37DD-6EB2-AC6A-6BBAD135F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2FDB1-ED50-CF26-488C-2115F0D074B6}"/>
              </a:ext>
            </a:extLst>
          </p:cNvPr>
          <p:cNvSpPr>
            <a:spLocks noGrp="1"/>
          </p:cNvSpPr>
          <p:nvPr>
            <p:ph type="title"/>
          </p:nvPr>
        </p:nvSpPr>
        <p:spPr>
          <a:xfrm>
            <a:off x="286698" y="308344"/>
            <a:ext cx="7882447" cy="922660"/>
          </a:xfrm>
        </p:spPr>
        <p:txBody>
          <a:bodyPr rtlCol="0"/>
          <a:lstStyle>
            <a:defPPr>
              <a:defRPr lang="en-GB"/>
            </a:defPPr>
          </a:lstStyle>
          <a:p>
            <a:pPr rtl="0"/>
            <a:r>
              <a:rPr lang="pl-PL" dirty="0"/>
              <a:t>Zasada działania:</a:t>
            </a:r>
            <a:endParaRPr lang="en-GB" dirty="0"/>
          </a:p>
        </p:txBody>
      </p:sp>
      <p:sp>
        <p:nvSpPr>
          <p:cNvPr id="7" name="Slide Number Placeholder 6">
            <a:extLst>
              <a:ext uri="{FF2B5EF4-FFF2-40B4-BE49-F238E27FC236}">
                <a16:creationId xmlns:a16="http://schemas.microsoft.com/office/drawing/2014/main" id="{8E59774C-CCEF-9C26-0E40-3C3CB6BD9268}"/>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19</a:t>
            </a:fld>
            <a:endParaRPr lang="en-GB" dirty="0"/>
          </a:p>
        </p:txBody>
      </p:sp>
      <p:pic>
        <p:nvPicPr>
          <p:cNvPr id="6" name="Picture 5">
            <a:extLst>
              <a:ext uri="{FF2B5EF4-FFF2-40B4-BE49-F238E27FC236}">
                <a16:creationId xmlns:a16="http://schemas.microsoft.com/office/drawing/2014/main" id="{6291D964-265A-0B76-B80F-C76E47F81804}"/>
              </a:ext>
            </a:extLst>
          </p:cNvPr>
          <p:cNvPicPr>
            <a:picLocks noChangeAspect="1"/>
          </p:cNvPicPr>
          <p:nvPr/>
        </p:nvPicPr>
        <p:blipFill>
          <a:blip r:embed="rId3"/>
          <a:stretch>
            <a:fillRect/>
          </a:stretch>
        </p:blipFill>
        <p:spPr>
          <a:xfrm>
            <a:off x="6315740" y="417719"/>
            <a:ext cx="5327273" cy="6022561"/>
          </a:xfrm>
          <a:prstGeom prst="rect">
            <a:avLst/>
          </a:prstGeom>
        </p:spPr>
      </p:pic>
      <p:pic>
        <p:nvPicPr>
          <p:cNvPr id="10" name="Picture 9">
            <a:extLst>
              <a:ext uri="{FF2B5EF4-FFF2-40B4-BE49-F238E27FC236}">
                <a16:creationId xmlns:a16="http://schemas.microsoft.com/office/drawing/2014/main" id="{6189DD16-D453-BE94-A82A-A802B4B2DB4E}"/>
              </a:ext>
            </a:extLst>
          </p:cNvPr>
          <p:cNvPicPr>
            <a:picLocks noChangeAspect="1"/>
          </p:cNvPicPr>
          <p:nvPr/>
        </p:nvPicPr>
        <p:blipFill>
          <a:blip r:embed="rId4"/>
          <a:stretch>
            <a:fillRect/>
          </a:stretch>
        </p:blipFill>
        <p:spPr>
          <a:xfrm>
            <a:off x="181139" y="3445783"/>
            <a:ext cx="5031478" cy="516049"/>
          </a:xfrm>
          <a:prstGeom prst="rect">
            <a:avLst/>
          </a:prstGeom>
        </p:spPr>
      </p:pic>
    </p:spTree>
    <p:extLst>
      <p:ext uri="{BB962C8B-B14F-4D97-AF65-F5344CB8AC3E}">
        <p14:creationId xmlns:p14="http://schemas.microsoft.com/office/powerpoint/2010/main" val="1058870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err="1"/>
              <a:t>Wprowadzenie</a:t>
            </a:r>
            <a:endParaRPr lang="en-GB"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algn="l">
              <a:lnSpc>
                <a:spcPts val="2143"/>
              </a:lnSpc>
              <a:spcBef>
                <a:spcPts val="1029"/>
              </a:spcBef>
              <a:spcAft>
                <a:spcPts val="1029"/>
              </a:spcAft>
              <a:buFont typeface="Arial" panose="020B0604020202020204" pitchFamily="34" charset="0"/>
              <a:buChar char="•"/>
            </a:pPr>
            <a:r>
              <a:rPr lang="pl-PL" b="1" i="0" dirty="0">
                <a:solidFill>
                  <a:srgbClr val="F8FAFF"/>
                </a:solidFill>
                <a:effectLst/>
                <a:latin typeface="quote-cjk-patch"/>
              </a:rPr>
              <a:t>Programowanie obiektowe (OOP)</a:t>
            </a:r>
            <a:r>
              <a:rPr lang="pl-PL" b="0" i="0" dirty="0">
                <a:solidFill>
                  <a:srgbClr val="F8FAFF"/>
                </a:solidFill>
                <a:effectLst/>
                <a:latin typeface="quote-cjk-patch"/>
              </a:rPr>
              <a:t> opiera się na czterech filarach:</a:t>
            </a:r>
            <a:endParaRPr lang="en-GB" dirty="0"/>
          </a:p>
          <a:p>
            <a:pPr rtl="0"/>
            <a:endParaRPr lang="en-GB"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p:txBody>
          <a:bodyPr rtlCol="0"/>
          <a:lstStyle>
            <a:defPPr>
              <a:defRPr lang="en-GB"/>
            </a:defPPr>
          </a:lstStyle>
          <a:p>
            <a:pPr rtl="0"/>
            <a:r>
              <a:rPr lang="en-GB" dirty="0" err="1"/>
              <a:t>Abstrakcji</a:t>
            </a:r>
            <a:endParaRPr lang="en-GB" dirty="0"/>
          </a:p>
          <a:p>
            <a:pPr rtl="0"/>
            <a:r>
              <a:rPr lang="en-GB" dirty="0" err="1"/>
              <a:t>Hermetyzacji</a:t>
            </a:r>
            <a:endParaRPr lang="en-GB" dirty="0"/>
          </a:p>
          <a:p>
            <a:pPr rtl="0"/>
            <a:r>
              <a:rPr lang="en-GB" dirty="0" err="1"/>
              <a:t>Dziedziczeniu</a:t>
            </a:r>
            <a:endParaRPr lang="en-GB" dirty="0"/>
          </a:p>
          <a:p>
            <a:pPr rtl="0"/>
            <a:r>
              <a:rPr lang="en-GB" dirty="0" err="1"/>
              <a:t>Polimorfi</a:t>
            </a:r>
            <a:r>
              <a:rPr lang="en-US" dirty="0" err="1"/>
              <a:t>zmie</a:t>
            </a:r>
            <a:r>
              <a:rPr lang="en-US"/>
              <a:t> </a:t>
            </a:r>
            <a:endParaRPr lang="en-GB"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a:t>2</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5232-22B6-E34B-DB87-1265D13EC3F9}"/>
              </a:ext>
            </a:extLst>
          </p:cNvPr>
          <p:cNvSpPr>
            <a:spLocks noGrp="1"/>
          </p:cNvSpPr>
          <p:nvPr>
            <p:ph type="title"/>
          </p:nvPr>
        </p:nvSpPr>
        <p:spPr/>
        <p:txBody>
          <a:bodyPr/>
          <a:lstStyle/>
          <a:p>
            <a:r>
              <a:rPr lang="en-GB" b="1" i="0" dirty="0" err="1">
                <a:solidFill>
                  <a:srgbClr val="F8FAFF"/>
                </a:solidFill>
                <a:effectLst/>
                <a:latin typeface="quote-cjk-patch"/>
              </a:rPr>
              <a:t>Fabryka</a:t>
            </a:r>
            <a:r>
              <a:rPr lang="en-GB" b="1" i="0" dirty="0">
                <a:solidFill>
                  <a:srgbClr val="F8FAFF"/>
                </a:solidFill>
                <a:effectLst/>
                <a:latin typeface="quote-cjk-patch"/>
              </a:rPr>
              <a:t> </a:t>
            </a:r>
            <a:r>
              <a:rPr lang="en-GB" b="1" i="0" dirty="0" err="1">
                <a:solidFill>
                  <a:srgbClr val="F8FAFF"/>
                </a:solidFill>
                <a:effectLst/>
                <a:latin typeface="quote-cjk-patch"/>
              </a:rPr>
              <a:t>Abstrakcyjna</a:t>
            </a:r>
            <a:r>
              <a:rPr lang="en-GB" b="1" i="0" dirty="0">
                <a:solidFill>
                  <a:srgbClr val="F8FAFF"/>
                </a:solidFill>
                <a:effectLst/>
                <a:latin typeface="quote-cjk-patch"/>
              </a:rPr>
              <a:t> (Abstract Factory)</a:t>
            </a:r>
            <a:endParaRPr lang="en-GB" dirty="0"/>
          </a:p>
        </p:txBody>
      </p:sp>
      <p:sp>
        <p:nvSpPr>
          <p:cNvPr id="3" name="Text Placeholder 2">
            <a:extLst>
              <a:ext uri="{FF2B5EF4-FFF2-40B4-BE49-F238E27FC236}">
                <a16:creationId xmlns:a16="http://schemas.microsoft.com/office/drawing/2014/main" id="{BB338A26-CF49-E935-27E3-99151BE63FF7}"/>
              </a:ext>
            </a:extLst>
          </p:cNvPr>
          <p:cNvSpPr>
            <a:spLocks noGrp="1"/>
          </p:cNvSpPr>
          <p:nvPr>
            <p:ph type="body" sz="quarter" idx="29"/>
          </p:nvPr>
        </p:nvSpPr>
        <p:spPr>
          <a:xfrm>
            <a:off x="1709530" y="1593410"/>
            <a:ext cx="8845828" cy="1555935"/>
          </a:xfrm>
        </p:spPr>
        <p:txBody>
          <a:bodyPr/>
          <a:lstStyle/>
          <a:p>
            <a:r>
              <a:rPr lang="pl-PL" b="1" i="0" dirty="0">
                <a:solidFill>
                  <a:srgbClr val="F8FAFF"/>
                </a:solidFill>
                <a:effectLst/>
                <a:latin typeface="quote-cjk-patch"/>
              </a:rPr>
              <a:t>Definicja</a:t>
            </a:r>
            <a:r>
              <a:rPr lang="pl-PL" b="0" i="0" dirty="0">
                <a:solidFill>
                  <a:srgbClr val="F8FAFF"/>
                </a:solidFill>
                <a:effectLst/>
                <a:latin typeface="quote-cjk-patch"/>
              </a:rPr>
              <a:t>:</a:t>
            </a:r>
            <a:br>
              <a:rPr lang="pl-PL" dirty="0"/>
            </a:br>
            <a:r>
              <a:rPr lang="pl-PL" b="0" i="0" dirty="0">
                <a:solidFill>
                  <a:srgbClr val="F8FAFF"/>
                </a:solidFill>
                <a:effectLst/>
                <a:latin typeface="quote-cjk-patch"/>
              </a:rPr>
              <a:t>Wzorzec kreacyjny dostarczający interfejs do tworzenia </a:t>
            </a:r>
            <a:r>
              <a:rPr lang="pl-PL" b="1" i="0" dirty="0">
                <a:solidFill>
                  <a:srgbClr val="F8FAFF"/>
                </a:solidFill>
                <a:effectLst/>
                <a:latin typeface="quote-cjk-patch"/>
              </a:rPr>
              <a:t>rodzin powiązanych obiektów</a:t>
            </a:r>
            <a:r>
              <a:rPr lang="pl-PL" b="0" i="0" dirty="0">
                <a:solidFill>
                  <a:srgbClr val="F8FAFF"/>
                </a:solidFill>
                <a:effectLst/>
                <a:latin typeface="quote-cjk-patch"/>
              </a:rPr>
              <a:t> bez określania ich konkretnych klas.</a:t>
            </a:r>
            <a:br>
              <a:rPr lang="pl-PL" dirty="0"/>
            </a:br>
            <a:r>
              <a:rPr lang="pl-PL" b="1" i="0" dirty="0">
                <a:solidFill>
                  <a:srgbClr val="F8FAFF"/>
                </a:solidFill>
                <a:effectLst/>
                <a:latin typeface="quote-cjk-patch"/>
              </a:rPr>
              <a:t>Cel</a:t>
            </a:r>
            <a:r>
              <a:rPr lang="pl-PL" b="0" i="0" dirty="0">
                <a:solidFill>
                  <a:srgbClr val="F8FAFF"/>
                </a:solidFill>
                <a:effectLst/>
                <a:latin typeface="quote-cjk-patch"/>
              </a:rPr>
              <a:t>: Izolacja logiki tworzenia obiektów od klienta, który z nich korzysta.</a:t>
            </a:r>
            <a:endParaRPr lang="en-GB" dirty="0"/>
          </a:p>
        </p:txBody>
      </p:sp>
      <p:sp>
        <p:nvSpPr>
          <p:cNvPr id="4" name="Text Placeholder 3">
            <a:extLst>
              <a:ext uri="{FF2B5EF4-FFF2-40B4-BE49-F238E27FC236}">
                <a16:creationId xmlns:a16="http://schemas.microsoft.com/office/drawing/2014/main" id="{8CF0D277-2AE1-CFDE-EDAE-AD60F55B48A6}"/>
              </a:ext>
            </a:extLst>
          </p:cNvPr>
          <p:cNvSpPr>
            <a:spLocks noGrp="1"/>
          </p:cNvSpPr>
          <p:nvPr>
            <p:ph type="body" sz="quarter" idx="33"/>
          </p:nvPr>
        </p:nvSpPr>
        <p:spPr/>
        <p:txBody>
          <a:bodyPr/>
          <a:lstStyle/>
          <a:p>
            <a:endParaRPr lang="en-GB"/>
          </a:p>
        </p:txBody>
      </p:sp>
      <p:sp>
        <p:nvSpPr>
          <p:cNvPr id="5" name="Text Placeholder 4">
            <a:extLst>
              <a:ext uri="{FF2B5EF4-FFF2-40B4-BE49-F238E27FC236}">
                <a16:creationId xmlns:a16="http://schemas.microsoft.com/office/drawing/2014/main" id="{9195E601-50CF-936C-968B-FBB1966F41AC}"/>
              </a:ext>
            </a:extLst>
          </p:cNvPr>
          <p:cNvSpPr>
            <a:spLocks noGrp="1"/>
          </p:cNvSpPr>
          <p:nvPr>
            <p:ph type="body" sz="quarter" idx="34"/>
          </p:nvPr>
        </p:nvSpPr>
        <p:spPr>
          <a:xfrm>
            <a:off x="1557437" y="3358082"/>
            <a:ext cx="9155081" cy="2318441"/>
          </a:xfrm>
        </p:spPr>
        <p:txBody>
          <a:bodyPr/>
          <a:lstStyle/>
          <a:p>
            <a:r>
              <a:rPr lang="pl-PL" sz="1400" dirty="0"/>
              <a:t>Kiedy stosować?</a:t>
            </a:r>
          </a:p>
          <a:p>
            <a:r>
              <a:rPr lang="pl-PL" sz="1400" dirty="0"/>
              <a:t>Gdy system musi być niezależny od sposobu tworzenia obiektów lub gdy wymaga współpracy obiektów z jednej rodziny (np. komponenty UI dla różnych systemów operacyjnych).</a:t>
            </a:r>
          </a:p>
          <a:p>
            <a:endParaRPr lang="pl-PL" sz="1400" dirty="0"/>
          </a:p>
          <a:p>
            <a:r>
              <a:rPr lang="pl-PL" sz="1400" dirty="0"/>
              <a:t>Przykłady z życia:</a:t>
            </a:r>
          </a:p>
          <a:p>
            <a:endParaRPr lang="pl-PL" sz="1400" dirty="0"/>
          </a:p>
          <a:p>
            <a:r>
              <a:rPr lang="pl-PL" sz="1400" dirty="0"/>
              <a:t>Biblioteki GUI: Klasa WinFactory tworzy przyciski i okna w stylu Windows, MacFactory – w stylu macOS.</a:t>
            </a:r>
          </a:p>
          <a:p>
            <a:endParaRPr lang="pl-PL" sz="1400" dirty="0"/>
          </a:p>
          <a:p>
            <a:r>
              <a:rPr lang="pl-PL" sz="1400" dirty="0"/>
              <a:t>Generatory raportów: PDFFactory tworzy raporty PDF z odpowiadającymi stylami, HTMLFactory – raporty HTML.</a:t>
            </a:r>
            <a:endParaRPr lang="en-GB" sz="1400" dirty="0"/>
          </a:p>
        </p:txBody>
      </p:sp>
      <p:sp>
        <p:nvSpPr>
          <p:cNvPr id="6" name="Text Placeholder 5">
            <a:extLst>
              <a:ext uri="{FF2B5EF4-FFF2-40B4-BE49-F238E27FC236}">
                <a16:creationId xmlns:a16="http://schemas.microsoft.com/office/drawing/2014/main" id="{78C97659-AADC-8E11-D460-6E030423BBB7}"/>
              </a:ext>
            </a:extLst>
          </p:cNvPr>
          <p:cNvSpPr>
            <a:spLocks noGrp="1"/>
          </p:cNvSpPr>
          <p:nvPr>
            <p:ph type="body" sz="quarter" idx="35"/>
          </p:nvPr>
        </p:nvSpPr>
        <p:spPr/>
        <p:txBody>
          <a:bodyPr/>
          <a:lstStyle/>
          <a:p>
            <a:endParaRPr lang="en-GB" dirty="0"/>
          </a:p>
        </p:txBody>
      </p:sp>
      <p:sp>
        <p:nvSpPr>
          <p:cNvPr id="7" name="Footer Placeholder 6">
            <a:extLst>
              <a:ext uri="{FF2B5EF4-FFF2-40B4-BE49-F238E27FC236}">
                <a16:creationId xmlns:a16="http://schemas.microsoft.com/office/drawing/2014/main" id="{4FE062F5-3837-1878-FBFB-1BC74B217278}"/>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7191F0DB-5E73-A3B6-C1E2-81F5B10CA46E}"/>
              </a:ext>
            </a:extLst>
          </p:cNvPr>
          <p:cNvSpPr>
            <a:spLocks noGrp="1"/>
          </p:cNvSpPr>
          <p:nvPr>
            <p:ph type="sldNum" sz="quarter" idx="12"/>
          </p:nvPr>
        </p:nvSpPr>
        <p:spPr/>
        <p:txBody>
          <a:bodyPr/>
          <a:lstStyle/>
          <a:p>
            <a:pPr rtl="0"/>
            <a:fld id="{FE024F78-56A6-7740-B68D-8D4D026EDF3F}" type="slidenum">
              <a:rPr lang="en-GB" smtClean="0"/>
              <a:pPr rtl="0"/>
              <a:t>20</a:t>
            </a:fld>
            <a:endParaRPr lang="en-GB" dirty="0"/>
          </a:p>
        </p:txBody>
      </p:sp>
    </p:spTree>
    <p:extLst>
      <p:ext uri="{BB962C8B-B14F-4D97-AF65-F5344CB8AC3E}">
        <p14:creationId xmlns:p14="http://schemas.microsoft.com/office/powerpoint/2010/main" val="97893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562B-1FCF-E2F3-FAE5-5F24DDD1C44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1B5F4B8-1B97-99AC-C1CA-BA1A93D5EF42}"/>
              </a:ext>
            </a:extLst>
          </p:cNvPr>
          <p:cNvSpPr>
            <a:spLocks noGrp="1"/>
          </p:cNvSpPr>
          <p:nvPr>
            <p:ph type="body" sz="quarter" idx="29"/>
          </p:nvPr>
        </p:nvSpPr>
        <p:spPr>
          <a:xfrm>
            <a:off x="5604094" y="2020693"/>
            <a:ext cx="4951263" cy="3891220"/>
          </a:xfrm>
        </p:spPr>
        <p:txBody>
          <a:bodyPr/>
          <a:lstStyle/>
          <a:p>
            <a:r>
              <a:rPr lang="en-GB" dirty="0" err="1"/>
              <a:t>Struktura</a:t>
            </a:r>
            <a:r>
              <a:rPr lang="en-GB" dirty="0"/>
              <a:t> </a:t>
            </a:r>
            <a:r>
              <a:rPr lang="en-GB" dirty="0" err="1"/>
              <a:t>wzorca</a:t>
            </a:r>
            <a:endParaRPr lang="en-GB" dirty="0"/>
          </a:p>
          <a:p>
            <a:r>
              <a:rPr lang="en-GB" dirty="0" err="1"/>
              <a:t>AbstractFactory</a:t>
            </a:r>
            <a:r>
              <a:rPr lang="en-GB" dirty="0"/>
              <a:t> (np. </a:t>
            </a:r>
            <a:r>
              <a:rPr lang="en-GB" dirty="0" err="1"/>
              <a:t>ReportFactory</a:t>
            </a:r>
            <a:r>
              <a:rPr lang="en-GB" dirty="0"/>
              <a:t>) – </a:t>
            </a:r>
            <a:r>
              <a:rPr lang="en-GB" dirty="0" err="1"/>
              <a:t>deklaruje</a:t>
            </a:r>
            <a:r>
              <a:rPr lang="en-GB" dirty="0"/>
              <a:t> </a:t>
            </a:r>
            <a:r>
              <a:rPr lang="en-GB" dirty="0" err="1"/>
              <a:t>metody</a:t>
            </a:r>
            <a:r>
              <a:rPr lang="en-GB" dirty="0"/>
              <a:t> do </a:t>
            </a:r>
            <a:r>
              <a:rPr lang="en-GB" dirty="0" err="1"/>
              <a:t>tworzenia</a:t>
            </a:r>
            <a:r>
              <a:rPr lang="en-GB" dirty="0"/>
              <a:t> </a:t>
            </a:r>
            <a:r>
              <a:rPr lang="en-GB" dirty="0" err="1"/>
              <a:t>produktów</a:t>
            </a:r>
            <a:r>
              <a:rPr lang="en-GB" dirty="0"/>
              <a:t>.</a:t>
            </a:r>
          </a:p>
          <a:p>
            <a:r>
              <a:rPr lang="en-GB" dirty="0" err="1"/>
              <a:t>ConcreteFactory</a:t>
            </a:r>
            <a:r>
              <a:rPr lang="en-GB" dirty="0"/>
              <a:t> (np. </a:t>
            </a:r>
            <a:r>
              <a:rPr lang="en-GB" dirty="0" err="1"/>
              <a:t>PDFReportFactory</a:t>
            </a:r>
            <a:r>
              <a:rPr lang="en-GB" dirty="0"/>
              <a:t>) – </a:t>
            </a:r>
            <a:r>
              <a:rPr lang="en-GB" dirty="0" err="1"/>
              <a:t>implementuje</a:t>
            </a:r>
            <a:r>
              <a:rPr lang="en-GB" dirty="0"/>
              <a:t> </a:t>
            </a:r>
            <a:r>
              <a:rPr lang="en-GB" dirty="0" err="1"/>
              <a:t>metody</a:t>
            </a:r>
            <a:r>
              <a:rPr lang="en-GB" dirty="0"/>
              <a:t>, </a:t>
            </a:r>
            <a:r>
              <a:rPr lang="en-GB" dirty="0" err="1"/>
              <a:t>tworząc</a:t>
            </a:r>
            <a:r>
              <a:rPr lang="en-GB" dirty="0"/>
              <a:t> </a:t>
            </a:r>
            <a:r>
              <a:rPr lang="en-GB" dirty="0" err="1"/>
              <a:t>konkretne</a:t>
            </a:r>
            <a:r>
              <a:rPr lang="en-GB" dirty="0"/>
              <a:t> </a:t>
            </a:r>
            <a:r>
              <a:rPr lang="en-GB" dirty="0" err="1"/>
              <a:t>produkty</a:t>
            </a:r>
            <a:r>
              <a:rPr lang="en-GB" dirty="0"/>
              <a:t>.</a:t>
            </a:r>
          </a:p>
          <a:p>
            <a:r>
              <a:rPr lang="en-GB" dirty="0" err="1"/>
              <a:t>AbstractProduct</a:t>
            </a:r>
            <a:r>
              <a:rPr lang="en-GB" dirty="0"/>
              <a:t> (np. Report, Formatter) – </a:t>
            </a:r>
            <a:r>
              <a:rPr lang="en-GB" dirty="0" err="1"/>
              <a:t>interfejs</a:t>
            </a:r>
            <a:r>
              <a:rPr lang="en-GB" dirty="0"/>
              <a:t> </a:t>
            </a:r>
            <a:r>
              <a:rPr lang="en-GB" dirty="0" err="1"/>
              <a:t>dla</a:t>
            </a:r>
            <a:r>
              <a:rPr lang="en-GB" dirty="0"/>
              <a:t> </a:t>
            </a:r>
            <a:r>
              <a:rPr lang="en-GB" dirty="0" err="1"/>
              <a:t>produktów</a:t>
            </a:r>
            <a:r>
              <a:rPr lang="en-GB" dirty="0"/>
              <a:t>.</a:t>
            </a:r>
          </a:p>
          <a:p>
            <a:r>
              <a:rPr lang="en-GB" dirty="0" err="1"/>
              <a:t>ConcreteProduct</a:t>
            </a:r>
            <a:r>
              <a:rPr lang="en-GB" dirty="0"/>
              <a:t> (np. </a:t>
            </a:r>
            <a:r>
              <a:rPr lang="en-GB" dirty="0" err="1"/>
              <a:t>PDFReport</a:t>
            </a:r>
            <a:r>
              <a:rPr lang="en-GB" dirty="0"/>
              <a:t>, </a:t>
            </a:r>
            <a:r>
              <a:rPr lang="en-GB" dirty="0" err="1"/>
              <a:t>HTMLFormatter</a:t>
            </a:r>
            <a:r>
              <a:rPr lang="en-GB" dirty="0"/>
              <a:t>) – </a:t>
            </a:r>
            <a:r>
              <a:rPr lang="en-GB" dirty="0" err="1"/>
              <a:t>konkretne</a:t>
            </a:r>
            <a:r>
              <a:rPr lang="en-GB" dirty="0"/>
              <a:t> </a:t>
            </a:r>
            <a:r>
              <a:rPr lang="en-GB" dirty="0" err="1"/>
              <a:t>obiekty</a:t>
            </a:r>
            <a:r>
              <a:rPr lang="en-GB" dirty="0"/>
              <a:t> </a:t>
            </a:r>
            <a:r>
              <a:rPr lang="en-GB" dirty="0" err="1"/>
              <a:t>tworzone</a:t>
            </a:r>
            <a:r>
              <a:rPr lang="en-GB" dirty="0"/>
              <a:t> </a:t>
            </a:r>
            <a:r>
              <a:rPr lang="en-GB" dirty="0" err="1"/>
              <a:t>przez</a:t>
            </a:r>
            <a:r>
              <a:rPr lang="en-GB" dirty="0"/>
              <a:t> </a:t>
            </a:r>
            <a:r>
              <a:rPr lang="en-GB" dirty="0" err="1"/>
              <a:t>fabrykę</a:t>
            </a:r>
            <a:r>
              <a:rPr lang="en-GB" dirty="0"/>
              <a:t>.</a:t>
            </a:r>
          </a:p>
        </p:txBody>
      </p:sp>
      <p:sp>
        <p:nvSpPr>
          <p:cNvPr id="4" name="Text Placeholder 3">
            <a:extLst>
              <a:ext uri="{FF2B5EF4-FFF2-40B4-BE49-F238E27FC236}">
                <a16:creationId xmlns:a16="http://schemas.microsoft.com/office/drawing/2014/main" id="{DE7FBAF0-E4DE-256E-AC5F-197932303A82}"/>
              </a:ext>
            </a:extLst>
          </p:cNvPr>
          <p:cNvSpPr>
            <a:spLocks noGrp="1"/>
          </p:cNvSpPr>
          <p:nvPr>
            <p:ph type="body" sz="quarter" idx="33"/>
          </p:nvPr>
        </p:nvSpPr>
        <p:spPr/>
        <p:txBody>
          <a:bodyPr/>
          <a:lstStyle/>
          <a:p>
            <a:endParaRPr lang="en-GB"/>
          </a:p>
        </p:txBody>
      </p:sp>
      <p:sp>
        <p:nvSpPr>
          <p:cNvPr id="5" name="Text Placeholder 4">
            <a:extLst>
              <a:ext uri="{FF2B5EF4-FFF2-40B4-BE49-F238E27FC236}">
                <a16:creationId xmlns:a16="http://schemas.microsoft.com/office/drawing/2014/main" id="{A0AECBD1-FC88-66FA-C9A2-6ABF857C43D7}"/>
              </a:ext>
            </a:extLst>
          </p:cNvPr>
          <p:cNvSpPr>
            <a:spLocks noGrp="1"/>
          </p:cNvSpPr>
          <p:nvPr>
            <p:ph type="body" sz="quarter" idx="34"/>
          </p:nvPr>
        </p:nvSpPr>
        <p:spPr/>
        <p:txBody>
          <a:bodyPr/>
          <a:lstStyle/>
          <a:p>
            <a:endParaRPr lang="en-GB" dirty="0"/>
          </a:p>
        </p:txBody>
      </p:sp>
      <p:sp>
        <p:nvSpPr>
          <p:cNvPr id="6" name="Text Placeholder 5">
            <a:extLst>
              <a:ext uri="{FF2B5EF4-FFF2-40B4-BE49-F238E27FC236}">
                <a16:creationId xmlns:a16="http://schemas.microsoft.com/office/drawing/2014/main" id="{560EAAF0-A9EB-2B4B-E6D1-EF7D0A1CAAB4}"/>
              </a:ext>
            </a:extLst>
          </p:cNvPr>
          <p:cNvSpPr>
            <a:spLocks noGrp="1"/>
          </p:cNvSpPr>
          <p:nvPr>
            <p:ph type="body" sz="quarter" idx="35"/>
          </p:nvPr>
        </p:nvSpPr>
        <p:spPr/>
        <p:txBody>
          <a:bodyPr/>
          <a:lstStyle/>
          <a:p>
            <a:endParaRPr lang="en-GB" dirty="0"/>
          </a:p>
        </p:txBody>
      </p:sp>
      <p:sp>
        <p:nvSpPr>
          <p:cNvPr id="7" name="Footer Placeholder 6">
            <a:extLst>
              <a:ext uri="{FF2B5EF4-FFF2-40B4-BE49-F238E27FC236}">
                <a16:creationId xmlns:a16="http://schemas.microsoft.com/office/drawing/2014/main" id="{BBDCAFC4-4F30-6D70-0765-E3981F4CAB82}"/>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83606CF3-3581-B9D6-C4EC-DDB9AB515474}"/>
              </a:ext>
            </a:extLst>
          </p:cNvPr>
          <p:cNvSpPr>
            <a:spLocks noGrp="1"/>
          </p:cNvSpPr>
          <p:nvPr>
            <p:ph type="sldNum" sz="quarter" idx="12"/>
          </p:nvPr>
        </p:nvSpPr>
        <p:spPr/>
        <p:txBody>
          <a:bodyPr/>
          <a:lstStyle/>
          <a:p>
            <a:pPr rtl="0"/>
            <a:fld id="{FE024F78-56A6-7740-B68D-8D4D026EDF3F}" type="slidenum">
              <a:rPr lang="en-GB" smtClean="0"/>
              <a:pPr rtl="0"/>
              <a:t>21</a:t>
            </a:fld>
            <a:endParaRPr lang="en-GB" dirty="0"/>
          </a:p>
        </p:txBody>
      </p:sp>
      <p:pic>
        <p:nvPicPr>
          <p:cNvPr id="10" name="Picture 9">
            <a:extLst>
              <a:ext uri="{FF2B5EF4-FFF2-40B4-BE49-F238E27FC236}">
                <a16:creationId xmlns:a16="http://schemas.microsoft.com/office/drawing/2014/main" id="{0106840A-8F2A-BBDD-0365-095328F3E392}"/>
              </a:ext>
            </a:extLst>
          </p:cNvPr>
          <p:cNvPicPr>
            <a:picLocks noChangeAspect="1"/>
          </p:cNvPicPr>
          <p:nvPr/>
        </p:nvPicPr>
        <p:blipFill>
          <a:blip r:embed="rId2"/>
          <a:stretch>
            <a:fillRect/>
          </a:stretch>
        </p:blipFill>
        <p:spPr>
          <a:xfrm>
            <a:off x="908311" y="35120"/>
            <a:ext cx="3694675" cy="6384729"/>
          </a:xfrm>
          <a:prstGeom prst="rect">
            <a:avLst/>
          </a:prstGeom>
        </p:spPr>
      </p:pic>
    </p:spTree>
    <p:extLst>
      <p:ext uri="{BB962C8B-B14F-4D97-AF65-F5344CB8AC3E}">
        <p14:creationId xmlns:p14="http://schemas.microsoft.com/office/powerpoint/2010/main" val="1449873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34C4-6B3A-451A-FD35-55F1668065F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C92444-05F5-66FC-5A2B-B6E6F411B838}"/>
              </a:ext>
            </a:extLst>
          </p:cNvPr>
          <p:cNvSpPr>
            <a:spLocks noGrp="1"/>
          </p:cNvSpPr>
          <p:nvPr>
            <p:ph type="body" sz="quarter" idx="29"/>
          </p:nvPr>
        </p:nvSpPr>
        <p:spPr>
          <a:xfrm>
            <a:off x="7686391" y="2679826"/>
            <a:ext cx="3667407" cy="3546371"/>
          </a:xfrm>
        </p:spPr>
        <p:txBody>
          <a:bodyPr/>
          <a:lstStyle/>
          <a:p>
            <a:r>
              <a:rPr lang="en-GB" dirty="0" err="1"/>
              <a:t>Struktura</a:t>
            </a:r>
            <a:r>
              <a:rPr lang="en-GB" dirty="0"/>
              <a:t> </a:t>
            </a:r>
            <a:r>
              <a:rPr lang="en-GB" dirty="0" err="1"/>
              <a:t>wzorca</a:t>
            </a:r>
            <a:endParaRPr lang="en-GB" dirty="0"/>
          </a:p>
          <a:p>
            <a:r>
              <a:rPr lang="en-GB" dirty="0" err="1"/>
              <a:t>AbstractClass</a:t>
            </a:r>
            <a:r>
              <a:rPr lang="en-GB" dirty="0"/>
              <a:t> (np. </a:t>
            </a:r>
            <a:r>
              <a:rPr lang="en-GB" dirty="0" err="1"/>
              <a:t>ReportTemplate</a:t>
            </a:r>
            <a:r>
              <a:rPr lang="en-GB" dirty="0"/>
              <a:t>) – </a:t>
            </a:r>
            <a:r>
              <a:rPr lang="en-GB" dirty="0" err="1"/>
              <a:t>definiuje</a:t>
            </a:r>
            <a:r>
              <a:rPr lang="en-GB" dirty="0"/>
              <a:t> </a:t>
            </a:r>
            <a:r>
              <a:rPr lang="en-GB" dirty="0" err="1"/>
              <a:t>szablon</a:t>
            </a:r>
            <a:r>
              <a:rPr lang="en-GB" dirty="0"/>
              <a:t> </a:t>
            </a:r>
            <a:r>
              <a:rPr lang="en-GB" dirty="0" err="1"/>
              <a:t>algorytmu</a:t>
            </a:r>
            <a:r>
              <a:rPr lang="en-GB" dirty="0"/>
              <a:t> </a:t>
            </a:r>
            <a:r>
              <a:rPr lang="en-GB" dirty="0" err="1"/>
              <a:t>i</a:t>
            </a:r>
            <a:r>
              <a:rPr lang="en-GB" dirty="0"/>
              <a:t> </a:t>
            </a:r>
            <a:r>
              <a:rPr lang="en-GB" dirty="0" err="1"/>
              <a:t>metody</a:t>
            </a:r>
            <a:r>
              <a:rPr lang="en-GB" dirty="0"/>
              <a:t> </a:t>
            </a:r>
            <a:r>
              <a:rPr lang="en-GB" dirty="0" err="1"/>
              <a:t>abstrakcyjne</a:t>
            </a:r>
            <a:r>
              <a:rPr lang="en-GB" dirty="0"/>
              <a:t>.</a:t>
            </a:r>
          </a:p>
          <a:p>
            <a:endParaRPr lang="en-GB" dirty="0"/>
          </a:p>
          <a:p>
            <a:r>
              <a:rPr lang="en-GB" dirty="0" err="1"/>
              <a:t>ConcreteClass</a:t>
            </a:r>
            <a:r>
              <a:rPr lang="en-GB" dirty="0"/>
              <a:t> – </a:t>
            </a:r>
            <a:r>
              <a:rPr lang="en-GB" dirty="0" err="1"/>
              <a:t>implementuje</a:t>
            </a:r>
            <a:r>
              <a:rPr lang="en-GB" dirty="0"/>
              <a:t> </a:t>
            </a:r>
            <a:r>
              <a:rPr lang="en-GB" dirty="0" err="1"/>
              <a:t>brakujące</a:t>
            </a:r>
            <a:r>
              <a:rPr lang="en-GB" dirty="0"/>
              <a:t> </a:t>
            </a:r>
            <a:r>
              <a:rPr lang="en-GB" dirty="0" err="1"/>
              <a:t>kroki</a:t>
            </a:r>
            <a:r>
              <a:rPr lang="en-GB" dirty="0"/>
              <a:t> (np. </a:t>
            </a:r>
            <a:r>
              <a:rPr lang="en-GB" dirty="0" err="1"/>
              <a:t>HTMLReport</a:t>
            </a:r>
            <a:r>
              <a:rPr lang="en-GB" dirty="0"/>
              <a:t>, </a:t>
            </a:r>
            <a:r>
              <a:rPr lang="en-GB" dirty="0" err="1"/>
              <a:t>CSVReport</a:t>
            </a:r>
            <a:r>
              <a:rPr lang="en-GB" dirty="0"/>
              <a:t>).</a:t>
            </a:r>
          </a:p>
          <a:p>
            <a:endParaRPr lang="en-GB" dirty="0"/>
          </a:p>
          <a:p>
            <a:endParaRPr lang="en-GB" dirty="0"/>
          </a:p>
        </p:txBody>
      </p:sp>
      <p:sp>
        <p:nvSpPr>
          <p:cNvPr id="4" name="Text Placeholder 3">
            <a:extLst>
              <a:ext uri="{FF2B5EF4-FFF2-40B4-BE49-F238E27FC236}">
                <a16:creationId xmlns:a16="http://schemas.microsoft.com/office/drawing/2014/main" id="{3CBCA031-D09D-4BA3-BA95-5A572A73A36D}"/>
              </a:ext>
            </a:extLst>
          </p:cNvPr>
          <p:cNvSpPr>
            <a:spLocks noGrp="1"/>
          </p:cNvSpPr>
          <p:nvPr>
            <p:ph type="body" sz="quarter" idx="33"/>
          </p:nvPr>
        </p:nvSpPr>
        <p:spPr/>
        <p:txBody>
          <a:bodyPr/>
          <a:lstStyle/>
          <a:p>
            <a:endParaRPr lang="en-GB"/>
          </a:p>
        </p:txBody>
      </p:sp>
      <p:sp>
        <p:nvSpPr>
          <p:cNvPr id="5" name="Text Placeholder 4">
            <a:extLst>
              <a:ext uri="{FF2B5EF4-FFF2-40B4-BE49-F238E27FC236}">
                <a16:creationId xmlns:a16="http://schemas.microsoft.com/office/drawing/2014/main" id="{63C3E198-717C-AEFC-4708-0FBBDEB15699}"/>
              </a:ext>
            </a:extLst>
          </p:cNvPr>
          <p:cNvSpPr>
            <a:spLocks noGrp="1"/>
          </p:cNvSpPr>
          <p:nvPr>
            <p:ph type="body" sz="quarter" idx="34"/>
          </p:nvPr>
        </p:nvSpPr>
        <p:spPr/>
        <p:txBody>
          <a:bodyPr/>
          <a:lstStyle/>
          <a:p>
            <a:endParaRPr lang="en-GB"/>
          </a:p>
        </p:txBody>
      </p:sp>
      <p:sp>
        <p:nvSpPr>
          <p:cNvPr id="6" name="Text Placeholder 5">
            <a:extLst>
              <a:ext uri="{FF2B5EF4-FFF2-40B4-BE49-F238E27FC236}">
                <a16:creationId xmlns:a16="http://schemas.microsoft.com/office/drawing/2014/main" id="{02D20B95-9249-4B37-479C-40F04EB2BE7E}"/>
              </a:ext>
            </a:extLst>
          </p:cNvPr>
          <p:cNvSpPr>
            <a:spLocks noGrp="1"/>
          </p:cNvSpPr>
          <p:nvPr>
            <p:ph type="body" sz="quarter" idx="35"/>
          </p:nvPr>
        </p:nvSpPr>
        <p:spPr>
          <a:xfrm>
            <a:off x="8125381" y="488888"/>
            <a:ext cx="2587137" cy="2435382"/>
          </a:xfrm>
        </p:spPr>
        <p:txBody>
          <a:bodyPr/>
          <a:lstStyle/>
          <a:p>
            <a:r>
              <a:rPr lang="en-GB" b="1" i="0" dirty="0" err="1">
                <a:solidFill>
                  <a:srgbClr val="F8FAFF"/>
                </a:solidFill>
                <a:effectLst/>
                <a:latin typeface="quote-cjk-patch"/>
              </a:rPr>
              <a:t>Metoda</a:t>
            </a:r>
            <a:r>
              <a:rPr lang="en-GB" b="1" i="0" dirty="0">
                <a:solidFill>
                  <a:srgbClr val="F8FAFF"/>
                </a:solidFill>
                <a:effectLst/>
                <a:latin typeface="quote-cjk-patch"/>
              </a:rPr>
              <a:t> </a:t>
            </a:r>
            <a:r>
              <a:rPr lang="en-GB" b="1" i="0" dirty="0" err="1">
                <a:solidFill>
                  <a:srgbClr val="F8FAFF"/>
                </a:solidFill>
                <a:effectLst/>
                <a:latin typeface="quote-cjk-patch"/>
              </a:rPr>
              <a:t>Szablonowa</a:t>
            </a:r>
            <a:r>
              <a:rPr lang="en-GB" b="1" i="0" dirty="0">
                <a:solidFill>
                  <a:srgbClr val="F8FAFF"/>
                </a:solidFill>
                <a:effectLst/>
                <a:latin typeface="quote-cjk-patch"/>
              </a:rPr>
              <a:t> (Template Method)</a:t>
            </a:r>
            <a:endParaRPr lang="en-GB" b="0" i="0" dirty="0">
              <a:solidFill>
                <a:srgbClr val="F8FAFF"/>
              </a:solidFill>
              <a:effectLst/>
              <a:latin typeface="quote-cjk-patch"/>
            </a:endParaRPr>
          </a:p>
          <a:p>
            <a:endParaRPr lang="en-GB" dirty="0"/>
          </a:p>
        </p:txBody>
      </p:sp>
      <p:sp>
        <p:nvSpPr>
          <p:cNvPr id="7" name="Footer Placeholder 6">
            <a:extLst>
              <a:ext uri="{FF2B5EF4-FFF2-40B4-BE49-F238E27FC236}">
                <a16:creationId xmlns:a16="http://schemas.microsoft.com/office/drawing/2014/main" id="{AD4B7C6D-EA42-63E0-D4AB-A19846AA4230}"/>
              </a:ext>
            </a:extLst>
          </p:cNvPr>
          <p:cNvSpPr>
            <a:spLocks noGrp="1"/>
          </p:cNvSpPr>
          <p:nvPr>
            <p:ph type="ftr" sz="quarter" idx="11"/>
          </p:nvPr>
        </p:nvSpPr>
        <p:spPr/>
        <p:txBody>
          <a:bodyPr/>
          <a:lstStyle/>
          <a:p>
            <a:pPr rtl="0"/>
            <a:r>
              <a:rPr lang="en-GB"/>
              <a:t>Scientific findings</a:t>
            </a:r>
          </a:p>
        </p:txBody>
      </p:sp>
      <p:sp>
        <p:nvSpPr>
          <p:cNvPr id="8" name="Slide Number Placeholder 7">
            <a:extLst>
              <a:ext uri="{FF2B5EF4-FFF2-40B4-BE49-F238E27FC236}">
                <a16:creationId xmlns:a16="http://schemas.microsoft.com/office/drawing/2014/main" id="{AC46B732-DBEB-2788-A9D5-8C53A60A1384}"/>
              </a:ext>
            </a:extLst>
          </p:cNvPr>
          <p:cNvSpPr>
            <a:spLocks noGrp="1"/>
          </p:cNvSpPr>
          <p:nvPr>
            <p:ph type="sldNum" sz="quarter" idx="12"/>
          </p:nvPr>
        </p:nvSpPr>
        <p:spPr/>
        <p:txBody>
          <a:bodyPr/>
          <a:lstStyle/>
          <a:p>
            <a:pPr rtl="0"/>
            <a:fld id="{FE024F78-56A6-7740-B68D-8D4D026EDF3F}" type="slidenum">
              <a:rPr lang="en-GB" smtClean="0"/>
              <a:pPr rtl="0"/>
              <a:t>22</a:t>
            </a:fld>
            <a:endParaRPr lang="en-GB" dirty="0"/>
          </a:p>
        </p:txBody>
      </p:sp>
      <p:pic>
        <p:nvPicPr>
          <p:cNvPr id="10" name="Picture 9">
            <a:extLst>
              <a:ext uri="{FF2B5EF4-FFF2-40B4-BE49-F238E27FC236}">
                <a16:creationId xmlns:a16="http://schemas.microsoft.com/office/drawing/2014/main" id="{DE03DBAE-E734-9F61-5ED9-E44BC9B1C355}"/>
              </a:ext>
            </a:extLst>
          </p:cNvPr>
          <p:cNvPicPr>
            <a:picLocks noChangeAspect="1"/>
          </p:cNvPicPr>
          <p:nvPr/>
        </p:nvPicPr>
        <p:blipFill>
          <a:blip r:embed="rId2"/>
          <a:stretch>
            <a:fillRect/>
          </a:stretch>
        </p:blipFill>
        <p:spPr>
          <a:xfrm>
            <a:off x="336405" y="266889"/>
            <a:ext cx="7078063" cy="6249272"/>
          </a:xfrm>
          <a:prstGeom prst="rect">
            <a:avLst/>
          </a:prstGeom>
        </p:spPr>
      </p:pic>
    </p:spTree>
    <p:extLst>
      <p:ext uri="{BB962C8B-B14F-4D97-AF65-F5344CB8AC3E}">
        <p14:creationId xmlns:p14="http://schemas.microsoft.com/office/powerpoint/2010/main" val="2387034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EF75-C90D-42E3-AA3C-936C6A5496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186F5-6E4B-BD28-F4A5-97CFBC72CD67}"/>
              </a:ext>
            </a:extLst>
          </p:cNvPr>
          <p:cNvSpPr>
            <a:spLocks noGrp="1"/>
          </p:cNvSpPr>
          <p:nvPr>
            <p:ph type="title"/>
          </p:nvPr>
        </p:nvSpPr>
        <p:spPr>
          <a:xfrm>
            <a:off x="286698" y="308344"/>
            <a:ext cx="7882447" cy="922660"/>
          </a:xfrm>
        </p:spPr>
        <p:txBody>
          <a:bodyPr rtlCol="0"/>
          <a:lstStyle>
            <a:defPPr>
              <a:defRPr lang="en-GB"/>
            </a:defPPr>
          </a:lstStyle>
          <a:p>
            <a:pPr rtl="0"/>
            <a:r>
              <a:rPr lang="pl-PL" dirty="0"/>
              <a:t>Budowniczy (Builder):</a:t>
            </a:r>
            <a:endParaRPr lang="en-GB" dirty="0"/>
          </a:p>
        </p:txBody>
      </p:sp>
      <p:sp>
        <p:nvSpPr>
          <p:cNvPr id="7" name="Slide Number Placeholder 6">
            <a:extLst>
              <a:ext uri="{FF2B5EF4-FFF2-40B4-BE49-F238E27FC236}">
                <a16:creationId xmlns:a16="http://schemas.microsoft.com/office/drawing/2014/main" id="{461B4253-4D65-96BD-8E84-A8753E71FDC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23</a:t>
            </a:fld>
            <a:endParaRPr lang="en-GB" dirty="0"/>
          </a:p>
        </p:txBody>
      </p:sp>
      <p:sp>
        <p:nvSpPr>
          <p:cNvPr id="3" name="TextBox 2">
            <a:extLst>
              <a:ext uri="{FF2B5EF4-FFF2-40B4-BE49-F238E27FC236}">
                <a16:creationId xmlns:a16="http://schemas.microsoft.com/office/drawing/2014/main" id="{FF6FF0D9-C2A5-DB31-C16D-45F8A930FB16}"/>
              </a:ext>
            </a:extLst>
          </p:cNvPr>
          <p:cNvSpPr txBox="1"/>
          <p:nvPr/>
        </p:nvSpPr>
        <p:spPr>
          <a:xfrm>
            <a:off x="286698" y="3232298"/>
            <a:ext cx="10154093" cy="923330"/>
          </a:xfrm>
          <a:prstGeom prst="rect">
            <a:avLst/>
          </a:prstGeom>
          <a:noFill/>
        </p:spPr>
        <p:txBody>
          <a:bodyPr wrap="square" rtlCol="0">
            <a:spAutoFit/>
          </a:bodyPr>
          <a:lstStyle/>
          <a:p>
            <a:pPr marL="285750" indent="-285750">
              <a:buFont typeface="Arial" panose="020B0604020202020204" pitchFamily="34" charset="0"/>
              <a:buChar char="•"/>
            </a:pPr>
            <a:r>
              <a:rPr lang="pl-PL" dirty="0">
                <a:solidFill>
                  <a:schemeClr val="bg1"/>
                </a:solidFill>
              </a:rPr>
              <a:t>Konstrukcja złożonych instancji krok po kroku (etapami)</a:t>
            </a:r>
          </a:p>
          <a:p>
            <a:pPr marL="285750" indent="-285750">
              <a:buFont typeface="Arial" panose="020B0604020202020204" pitchFamily="34" charset="0"/>
              <a:buChar char="•"/>
            </a:pPr>
            <a:r>
              <a:rPr lang="pl-PL" dirty="0">
                <a:solidFill>
                  <a:schemeClr val="bg1"/>
                </a:solidFill>
              </a:rPr>
              <a:t>Pozwala na ponowne użycie procesu budowy do produkcji różnych wersji tego samego obiektu</a:t>
            </a:r>
          </a:p>
          <a:p>
            <a:pPr marL="285750" indent="-285750">
              <a:buFont typeface="Arial" panose="020B0604020202020204" pitchFamily="34" charset="0"/>
              <a:buChar char="•"/>
            </a:pPr>
            <a:r>
              <a:rPr lang="pl-PL" dirty="0">
                <a:solidFill>
                  <a:schemeClr val="bg1"/>
                </a:solidFill>
              </a:rPr>
              <a:t>Umożliwia uporządkowanie rozbudowanych konstruktorów </a:t>
            </a:r>
          </a:p>
        </p:txBody>
      </p:sp>
    </p:spTree>
    <p:extLst>
      <p:ext uri="{BB962C8B-B14F-4D97-AF65-F5344CB8AC3E}">
        <p14:creationId xmlns:p14="http://schemas.microsoft.com/office/powerpoint/2010/main" val="121173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A5D6C-3F7A-D37C-252F-9F4AFC859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F22E1-1A72-D5E3-6623-4BEAB487D251}"/>
              </a:ext>
            </a:extLst>
          </p:cNvPr>
          <p:cNvSpPr>
            <a:spLocks noGrp="1"/>
          </p:cNvSpPr>
          <p:nvPr>
            <p:ph type="title"/>
          </p:nvPr>
        </p:nvSpPr>
        <p:spPr>
          <a:xfrm>
            <a:off x="159107" y="196031"/>
            <a:ext cx="7882447" cy="922660"/>
          </a:xfrm>
        </p:spPr>
        <p:txBody>
          <a:bodyPr rtlCol="0"/>
          <a:lstStyle>
            <a:defPPr>
              <a:defRPr lang="en-GB"/>
            </a:defPPr>
          </a:lstStyle>
          <a:p>
            <a:pPr rtl="0"/>
            <a:r>
              <a:rPr lang="pl-PL" dirty="0"/>
              <a:t>Zasada działania:</a:t>
            </a:r>
            <a:endParaRPr lang="en-GB" dirty="0"/>
          </a:p>
        </p:txBody>
      </p:sp>
      <p:pic>
        <p:nvPicPr>
          <p:cNvPr id="5" name="Picture 4">
            <a:extLst>
              <a:ext uri="{FF2B5EF4-FFF2-40B4-BE49-F238E27FC236}">
                <a16:creationId xmlns:a16="http://schemas.microsoft.com/office/drawing/2014/main" id="{64E7609F-885D-6074-FFDD-7C592E510A1E}"/>
              </a:ext>
            </a:extLst>
          </p:cNvPr>
          <p:cNvPicPr>
            <a:picLocks noChangeAspect="1"/>
          </p:cNvPicPr>
          <p:nvPr/>
        </p:nvPicPr>
        <p:blipFill>
          <a:blip r:embed="rId3"/>
          <a:stretch>
            <a:fillRect/>
          </a:stretch>
        </p:blipFill>
        <p:spPr>
          <a:xfrm>
            <a:off x="307829" y="1214912"/>
            <a:ext cx="6688857" cy="5334744"/>
          </a:xfrm>
          <a:prstGeom prst="rect">
            <a:avLst/>
          </a:prstGeom>
        </p:spPr>
      </p:pic>
      <p:pic>
        <p:nvPicPr>
          <p:cNvPr id="10" name="Picture 9">
            <a:extLst>
              <a:ext uri="{FF2B5EF4-FFF2-40B4-BE49-F238E27FC236}">
                <a16:creationId xmlns:a16="http://schemas.microsoft.com/office/drawing/2014/main" id="{56569A6E-E6FD-88B4-140D-3A03B8097F80}"/>
              </a:ext>
            </a:extLst>
          </p:cNvPr>
          <p:cNvPicPr>
            <a:picLocks noChangeAspect="1"/>
          </p:cNvPicPr>
          <p:nvPr/>
        </p:nvPicPr>
        <p:blipFill>
          <a:blip r:embed="rId4"/>
          <a:stretch>
            <a:fillRect/>
          </a:stretch>
        </p:blipFill>
        <p:spPr>
          <a:xfrm>
            <a:off x="7638771" y="196031"/>
            <a:ext cx="4316665" cy="6030167"/>
          </a:xfrm>
          <a:prstGeom prst="rect">
            <a:avLst/>
          </a:prstGeom>
        </p:spPr>
      </p:pic>
      <p:pic>
        <p:nvPicPr>
          <p:cNvPr id="12" name="Picture 11">
            <a:extLst>
              <a:ext uri="{FF2B5EF4-FFF2-40B4-BE49-F238E27FC236}">
                <a16:creationId xmlns:a16="http://schemas.microsoft.com/office/drawing/2014/main" id="{CDA3F9F7-E7F4-11AA-FB35-8DD3C789EF5E}"/>
              </a:ext>
            </a:extLst>
          </p:cNvPr>
          <p:cNvPicPr>
            <a:picLocks noChangeAspect="1"/>
          </p:cNvPicPr>
          <p:nvPr/>
        </p:nvPicPr>
        <p:blipFill>
          <a:blip r:embed="rId5"/>
          <a:stretch>
            <a:fillRect/>
          </a:stretch>
        </p:blipFill>
        <p:spPr>
          <a:xfrm>
            <a:off x="4770120" y="6300422"/>
            <a:ext cx="7421880" cy="281132"/>
          </a:xfrm>
          <a:prstGeom prst="rect">
            <a:avLst/>
          </a:prstGeom>
        </p:spPr>
      </p:pic>
    </p:spTree>
    <p:extLst>
      <p:ext uri="{BB962C8B-B14F-4D97-AF65-F5344CB8AC3E}">
        <p14:creationId xmlns:p14="http://schemas.microsoft.com/office/powerpoint/2010/main" val="280110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E9CD-F243-F502-46B5-8BF64193093D}"/>
              </a:ext>
            </a:extLst>
          </p:cNvPr>
          <p:cNvSpPr>
            <a:spLocks noGrp="1"/>
          </p:cNvSpPr>
          <p:nvPr>
            <p:ph type="title"/>
          </p:nvPr>
        </p:nvSpPr>
        <p:spPr/>
        <p:txBody>
          <a:bodyPr/>
          <a:lstStyle/>
          <a:p>
            <a:r>
              <a:rPr lang="en-GB" b="1" i="0" dirty="0" err="1">
                <a:solidFill>
                  <a:srgbClr val="F8FAFF"/>
                </a:solidFill>
                <a:effectLst/>
                <a:latin typeface="quote-cjk-patch"/>
              </a:rPr>
              <a:t>Kruchość</a:t>
            </a:r>
            <a:r>
              <a:rPr lang="en-GB" b="1" i="0" dirty="0">
                <a:solidFill>
                  <a:srgbClr val="F8FAFF"/>
                </a:solidFill>
                <a:effectLst/>
                <a:latin typeface="quote-cjk-patch"/>
              </a:rPr>
              <a:t> </a:t>
            </a:r>
            <a:r>
              <a:rPr lang="en-GB" b="1" i="0" dirty="0" err="1">
                <a:solidFill>
                  <a:srgbClr val="F8FAFF"/>
                </a:solidFill>
                <a:effectLst/>
                <a:latin typeface="quote-cjk-patch"/>
              </a:rPr>
              <a:t>dziedziczenia</a:t>
            </a:r>
            <a:endParaRPr lang="en-GB" dirty="0"/>
          </a:p>
        </p:txBody>
      </p:sp>
      <p:sp>
        <p:nvSpPr>
          <p:cNvPr id="3" name="Text Placeholder 2">
            <a:extLst>
              <a:ext uri="{FF2B5EF4-FFF2-40B4-BE49-F238E27FC236}">
                <a16:creationId xmlns:a16="http://schemas.microsoft.com/office/drawing/2014/main" id="{0D47B93B-EB11-4FCB-D5F9-1488E5632549}"/>
              </a:ext>
            </a:extLst>
          </p:cNvPr>
          <p:cNvSpPr>
            <a:spLocks noGrp="1"/>
          </p:cNvSpPr>
          <p:nvPr>
            <p:ph type="body" sz="quarter" idx="29"/>
          </p:nvPr>
        </p:nvSpPr>
        <p:spPr>
          <a:xfrm>
            <a:off x="1709530" y="1303700"/>
            <a:ext cx="8845828" cy="3947310"/>
          </a:xfrm>
        </p:spPr>
        <p:txBody>
          <a:bodyPr/>
          <a:lstStyle/>
          <a:p>
            <a:r>
              <a:rPr lang="pl-PL" sz="2400" b="1" i="0" dirty="0">
                <a:solidFill>
                  <a:srgbClr val="F8FAFF"/>
                </a:solidFill>
                <a:effectLst/>
                <a:latin typeface="quote-cjk-patch"/>
              </a:rPr>
              <a:t>Czym jest Fragile Base Class Problem?</a:t>
            </a:r>
            <a:endParaRPr lang="pl-PL" sz="2400" b="0" i="0" dirty="0">
              <a:solidFill>
                <a:srgbClr val="F8FAFF"/>
              </a:solidFill>
              <a:effectLst/>
              <a:latin typeface="quote-cjk-patch"/>
            </a:endParaRPr>
          </a:p>
          <a:p>
            <a:r>
              <a:rPr lang="pl-PL" sz="2400" b="1" i="0" dirty="0">
                <a:solidFill>
                  <a:srgbClr val="F8FAFF"/>
                </a:solidFill>
                <a:effectLst/>
                <a:latin typeface="quote-cjk-patch"/>
              </a:rPr>
              <a:t>Definicja</a:t>
            </a:r>
            <a:r>
              <a:rPr lang="pl-PL" sz="2400" b="0" i="0" dirty="0">
                <a:solidFill>
                  <a:srgbClr val="F8FAFF"/>
                </a:solidFill>
                <a:effectLst/>
                <a:latin typeface="quote-cjk-patch"/>
              </a:rPr>
              <a:t>: Zmiana w klasie bazowej (nadrzędnej) </a:t>
            </a:r>
            <a:r>
              <a:rPr lang="pl-PL" sz="2400" b="1" i="0" dirty="0">
                <a:solidFill>
                  <a:srgbClr val="F8FAFF"/>
                </a:solidFill>
                <a:effectLst/>
                <a:latin typeface="quote-cjk-patch"/>
              </a:rPr>
              <a:t>nieoczekiwanie łamie działanie podklas</a:t>
            </a:r>
            <a:r>
              <a:rPr lang="pl-PL" sz="2400" b="0" i="0" dirty="0">
                <a:solidFill>
                  <a:srgbClr val="F8FAFF"/>
                </a:solidFill>
                <a:effectLst/>
                <a:latin typeface="quote-cjk-patch"/>
              </a:rPr>
              <a:t> (dziedziczących), nawet jeśli modyfikacja wydaje się bezpieczna.</a:t>
            </a:r>
            <a:br>
              <a:rPr lang="pl-PL" sz="2400" dirty="0"/>
            </a:br>
            <a:r>
              <a:rPr lang="pl-PL" sz="2400" b="1" i="0" dirty="0">
                <a:solidFill>
                  <a:srgbClr val="F8FAFF"/>
                </a:solidFill>
                <a:effectLst/>
                <a:latin typeface="quote-cjk-patch"/>
              </a:rPr>
              <a:t>Przyczyna</a:t>
            </a:r>
            <a:r>
              <a:rPr lang="pl-PL" sz="2400" b="0" i="0" dirty="0">
                <a:solidFill>
                  <a:srgbClr val="F8FAFF"/>
                </a:solidFill>
                <a:effectLst/>
                <a:latin typeface="quote-cjk-patch"/>
              </a:rPr>
              <a:t>: Silne powiązanie między klasą bazową a podklasami (tzw. </a:t>
            </a:r>
            <a:r>
              <a:rPr lang="pl-PL" sz="2400" b="0" i="1" dirty="0">
                <a:solidFill>
                  <a:srgbClr val="F8FAFF"/>
                </a:solidFill>
                <a:effectLst/>
                <a:latin typeface="quote-cjk-patch"/>
              </a:rPr>
              <a:t>tight coupling</a:t>
            </a:r>
            <a:r>
              <a:rPr lang="pl-PL" sz="2400" b="0" i="0" dirty="0">
                <a:solidFill>
                  <a:srgbClr val="F8FAFF"/>
                </a:solidFill>
                <a:effectLst/>
                <a:latin typeface="quote-cjk-patch"/>
              </a:rPr>
              <a:t>). Podklasy polegają na wewnętrznej implementacji klasy bazowej, a nie tylko jej interfejsie.</a:t>
            </a:r>
            <a:endParaRPr lang="en-GB" sz="2400" dirty="0"/>
          </a:p>
        </p:txBody>
      </p:sp>
      <p:sp>
        <p:nvSpPr>
          <p:cNvPr id="4" name="Text Placeholder 3">
            <a:extLst>
              <a:ext uri="{FF2B5EF4-FFF2-40B4-BE49-F238E27FC236}">
                <a16:creationId xmlns:a16="http://schemas.microsoft.com/office/drawing/2014/main" id="{3059AD3C-E2A9-7C38-9F41-A7BB2EA82707}"/>
              </a:ext>
            </a:extLst>
          </p:cNvPr>
          <p:cNvSpPr>
            <a:spLocks noGrp="1"/>
          </p:cNvSpPr>
          <p:nvPr>
            <p:ph type="body" sz="quarter" idx="33"/>
          </p:nvPr>
        </p:nvSpPr>
        <p:spPr/>
        <p:txBody>
          <a:bodyPr/>
          <a:lstStyle/>
          <a:p>
            <a:endParaRPr lang="en-GB"/>
          </a:p>
        </p:txBody>
      </p:sp>
      <p:sp>
        <p:nvSpPr>
          <p:cNvPr id="5" name="Text Placeholder 4">
            <a:extLst>
              <a:ext uri="{FF2B5EF4-FFF2-40B4-BE49-F238E27FC236}">
                <a16:creationId xmlns:a16="http://schemas.microsoft.com/office/drawing/2014/main" id="{8F31EE4E-649C-6D4E-860B-CF427507BE85}"/>
              </a:ext>
            </a:extLst>
          </p:cNvPr>
          <p:cNvSpPr>
            <a:spLocks noGrp="1"/>
          </p:cNvSpPr>
          <p:nvPr>
            <p:ph type="body" sz="quarter" idx="34"/>
          </p:nvPr>
        </p:nvSpPr>
        <p:spPr/>
        <p:txBody>
          <a:bodyPr/>
          <a:lstStyle/>
          <a:p>
            <a:endParaRPr lang="en-GB"/>
          </a:p>
        </p:txBody>
      </p:sp>
      <p:sp>
        <p:nvSpPr>
          <p:cNvPr id="6" name="Text Placeholder 5">
            <a:extLst>
              <a:ext uri="{FF2B5EF4-FFF2-40B4-BE49-F238E27FC236}">
                <a16:creationId xmlns:a16="http://schemas.microsoft.com/office/drawing/2014/main" id="{203B9328-A4FC-7DF9-51F8-AAB33DC40932}"/>
              </a:ext>
            </a:extLst>
          </p:cNvPr>
          <p:cNvSpPr>
            <a:spLocks noGrp="1"/>
          </p:cNvSpPr>
          <p:nvPr>
            <p:ph type="body" sz="quarter" idx="35"/>
          </p:nvPr>
        </p:nvSpPr>
        <p:spPr/>
        <p:txBody>
          <a:bodyPr/>
          <a:lstStyle/>
          <a:p>
            <a:endParaRPr lang="en-GB" dirty="0"/>
          </a:p>
        </p:txBody>
      </p:sp>
      <p:sp>
        <p:nvSpPr>
          <p:cNvPr id="7" name="Footer Placeholder 6">
            <a:extLst>
              <a:ext uri="{FF2B5EF4-FFF2-40B4-BE49-F238E27FC236}">
                <a16:creationId xmlns:a16="http://schemas.microsoft.com/office/drawing/2014/main" id="{5CEA8343-8852-DEFA-A6C6-DD6E242FCB8F}"/>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415D4B62-7E0F-B807-8696-239115E783B5}"/>
              </a:ext>
            </a:extLst>
          </p:cNvPr>
          <p:cNvSpPr>
            <a:spLocks noGrp="1"/>
          </p:cNvSpPr>
          <p:nvPr>
            <p:ph type="sldNum" sz="quarter" idx="12"/>
          </p:nvPr>
        </p:nvSpPr>
        <p:spPr/>
        <p:txBody>
          <a:bodyPr/>
          <a:lstStyle/>
          <a:p>
            <a:pPr rtl="0"/>
            <a:fld id="{FE024F78-56A6-7740-B68D-8D4D026EDF3F}" type="slidenum">
              <a:rPr lang="en-GB" smtClean="0"/>
              <a:pPr rtl="0"/>
              <a:t>25</a:t>
            </a:fld>
            <a:endParaRPr lang="en-GB" dirty="0"/>
          </a:p>
        </p:txBody>
      </p:sp>
    </p:spTree>
    <p:extLst>
      <p:ext uri="{BB962C8B-B14F-4D97-AF65-F5344CB8AC3E}">
        <p14:creationId xmlns:p14="http://schemas.microsoft.com/office/powerpoint/2010/main" val="1238471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D46D-F4A5-6A28-BB7E-88912F9B184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8BACBCC-CFA0-F32D-3BAF-F3779CA6D1F0}"/>
              </a:ext>
            </a:extLst>
          </p:cNvPr>
          <p:cNvSpPr>
            <a:spLocks noGrp="1"/>
          </p:cNvSpPr>
          <p:nvPr>
            <p:ph type="body" sz="quarter" idx="29"/>
          </p:nvPr>
        </p:nvSpPr>
        <p:spPr>
          <a:xfrm>
            <a:off x="7633148" y="622898"/>
            <a:ext cx="4054876" cy="5603300"/>
          </a:xfrm>
        </p:spPr>
        <p:txBody>
          <a:bodyPr/>
          <a:lstStyle/>
          <a:p>
            <a:pPr algn="l">
              <a:lnSpc>
                <a:spcPts val="2143"/>
              </a:lnSpc>
              <a:spcBef>
                <a:spcPts val="1029"/>
              </a:spcBef>
              <a:spcAft>
                <a:spcPts val="1029"/>
              </a:spcAft>
              <a:buFont typeface="Arial" panose="020B0604020202020204" pitchFamily="34" charset="0"/>
              <a:buChar char="•"/>
            </a:pPr>
            <a:r>
              <a:rPr lang="pl-PL" b="1" i="0" dirty="0">
                <a:solidFill>
                  <a:srgbClr val="F8FAFF"/>
                </a:solidFill>
                <a:effectLst/>
                <a:latin typeface="quote-cjk-patch"/>
              </a:rPr>
              <a:t>Niejawna zależność</a:t>
            </a:r>
            <a:r>
              <a:rPr lang="pl-PL" b="0" i="0" dirty="0">
                <a:solidFill>
                  <a:srgbClr val="F8FAFF"/>
                </a:solidFill>
                <a:effectLst/>
                <a:latin typeface="quote-cjk-patch"/>
              </a:rPr>
              <a:t>: Podklasy muszą "znać" wewnętrzną logikę klasy bazowej.</a:t>
            </a:r>
          </a:p>
          <a:p>
            <a:pPr algn="l">
              <a:lnSpc>
                <a:spcPts val="2143"/>
              </a:lnSpc>
              <a:spcBef>
                <a:spcPts val="300"/>
              </a:spcBef>
              <a:spcAft>
                <a:spcPts val="1029"/>
              </a:spcAft>
              <a:buFont typeface="Arial" panose="020B0604020202020204" pitchFamily="34" charset="0"/>
              <a:buChar char="•"/>
            </a:pPr>
            <a:r>
              <a:rPr lang="pl-PL" b="1" i="0" dirty="0">
                <a:solidFill>
                  <a:srgbClr val="F8FAFF"/>
                </a:solidFill>
                <a:effectLst/>
                <a:latin typeface="quote-cjk-patch"/>
              </a:rPr>
              <a:t>Efekt domina</a:t>
            </a:r>
            <a:r>
              <a:rPr lang="pl-PL" b="0" i="0" dirty="0">
                <a:solidFill>
                  <a:srgbClr val="F8FAFF"/>
                </a:solidFill>
                <a:effectLst/>
                <a:latin typeface="quote-cjk-patch"/>
              </a:rPr>
              <a:t>: Zmiana w klasie bazowej wymusza zmiany we </a:t>
            </a:r>
            <a:r>
              <a:rPr lang="pl-PL" b="1" i="0" dirty="0">
                <a:solidFill>
                  <a:srgbClr val="F8FAFF"/>
                </a:solidFill>
                <a:effectLst/>
                <a:latin typeface="quote-cjk-patch"/>
              </a:rPr>
              <a:t>wszystkich podklasach</a:t>
            </a:r>
            <a:r>
              <a:rPr lang="pl-PL" b="0" i="0" dirty="0">
                <a:solidFill>
                  <a:srgbClr val="F8FAFF"/>
                </a:solidFill>
                <a:effectLst/>
                <a:latin typeface="quote-cjk-patch"/>
              </a:rPr>
              <a:t> (nawet tych w innych projektach, jeśli klasa bazowa jest częścią biblioteki).</a:t>
            </a:r>
          </a:p>
          <a:p>
            <a:pPr algn="l">
              <a:lnSpc>
                <a:spcPts val="2143"/>
              </a:lnSpc>
              <a:spcBef>
                <a:spcPts val="300"/>
              </a:spcBef>
              <a:spcAft>
                <a:spcPts val="1029"/>
              </a:spcAft>
              <a:buFont typeface="Arial" panose="020B0604020202020204" pitchFamily="34" charset="0"/>
              <a:buChar char="•"/>
            </a:pPr>
            <a:r>
              <a:rPr lang="pl-PL" b="1" i="0" dirty="0">
                <a:solidFill>
                  <a:srgbClr val="F8FAFF"/>
                </a:solidFill>
                <a:effectLst/>
                <a:latin typeface="quote-cjk-patch"/>
              </a:rPr>
              <a:t>Przykład z rzeczywistości</a:t>
            </a:r>
            <a:r>
              <a:rPr lang="pl-PL" b="0" i="0" dirty="0">
                <a:solidFill>
                  <a:srgbClr val="F8FAFF"/>
                </a:solidFill>
                <a:effectLst/>
                <a:latin typeface="quote-cjk-patch"/>
              </a:rPr>
              <a:t>:</a:t>
            </a:r>
            <a:br>
              <a:rPr lang="pl-PL" b="0" i="0" dirty="0">
                <a:solidFill>
                  <a:srgbClr val="F8FAFF"/>
                </a:solidFill>
                <a:effectLst/>
                <a:latin typeface="quote-cjk-patch"/>
              </a:rPr>
            </a:br>
            <a:r>
              <a:rPr lang="pl-PL" b="0" i="0" dirty="0">
                <a:solidFill>
                  <a:srgbClr val="F8FAFF"/>
                </a:solidFill>
                <a:effectLst/>
                <a:latin typeface="quote-cjk-patch"/>
              </a:rPr>
              <a:t>W 2021 roku błąd w bibliotece </a:t>
            </a:r>
            <a:r>
              <a:rPr lang="pl-PL" b="1" i="0" dirty="0">
                <a:solidFill>
                  <a:srgbClr val="F8FAFF"/>
                </a:solidFill>
                <a:effectLst/>
                <a:latin typeface="quote-cjk-patch"/>
              </a:rPr>
              <a:t>log4j</a:t>
            </a:r>
            <a:r>
              <a:rPr lang="pl-PL" b="0" i="0" dirty="0">
                <a:solidFill>
                  <a:srgbClr val="F8FAFF"/>
                </a:solidFill>
                <a:effectLst/>
                <a:latin typeface="quote-cjk-patch"/>
              </a:rPr>
              <a:t> (CVE-2021-44228) pokazał, jak zmiana w klasie bazowej może zdestabilizować tysiące projektów. Wiele podklas log4j nie było przygotowanych na nowe metody wprowadzone w aktualizacji.</a:t>
            </a:r>
          </a:p>
          <a:p>
            <a:endParaRPr lang="en-GB" dirty="0"/>
          </a:p>
        </p:txBody>
      </p:sp>
      <p:sp>
        <p:nvSpPr>
          <p:cNvPr id="4" name="Text Placeholder 3">
            <a:extLst>
              <a:ext uri="{FF2B5EF4-FFF2-40B4-BE49-F238E27FC236}">
                <a16:creationId xmlns:a16="http://schemas.microsoft.com/office/drawing/2014/main" id="{B2CA1B12-5F6A-A210-F82A-C4650E181583}"/>
              </a:ext>
            </a:extLst>
          </p:cNvPr>
          <p:cNvSpPr>
            <a:spLocks noGrp="1"/>
          </p:cNvSpPr>
          <p:nvPr>
            <p:ph type="body" sz="quarter" idx="33"/>
          </p:nvPr>
        </p:nvSpPr>
        <p:spPr/>
        <p:txBody>
          <a:bodyPr/>
          <a:lstStyle/>
          <a:p>
            <a:endParaRPr lang="en-GB"/>
          </a:p>
        </p:txBody>
      </p:sp>
      <p:sp>
        <p:nvSpPr>
          <p:cNvPr id="5" name="Text Placeholder 4">
            <a:extLst>
              <a:ext uri="{FF2B5EF4-FFF2-40B4-BE49-F238E27FC236}">
                <a16:creationId xmlns:a16="http://schemas.microsoft.com/office/drawing/2014/main" id="{C32908F0-6583-C7E8-3575-933093639E97}"/>
              </a:ext>
            </a:extLst>
          </p:cNvPr>
          <p:cNvSpPr>
            <a:spLocks noGrp="1"/>
          </p:cNvSpPr>
          <p:nvPr>
            <p:ph type="body" sz="quarter" idx="34"/>
          </p:nvPr>
        </p:nvSpPr>
        <p:spPr/>
        <p:txBody>
          <a:bodyPr/>
          <a:lstStyle/>
          <a:p>
            <a:endParaRPr lang="en-GB" dirty="0"/>
          </a:p>
        </p:txBody>
      </p:sp>
      <p:sp>
        <p:nvSpPr>
          <p:cNvPr id="6" name="Text Placeholder 5">
            <a:extLst>
              <a:ext uri="{FF2B5EF4-FFF2-40B4-BE49-F238E27FC236}">
                <a16:creationId xmlns:a16="http://schemas.microsoft.com/office/drawing/2014/main" id="{A1DBDD0C-8BC2-7601-76A1-2D4EFAED051D}"/>
              </a:ext>
            </a:extLst>
          </p:cNvPr>
          <p:cNvSpPr>
            <a:spLocks noGrp="1"/>
          </p:cNvSpPr>
          <p:nvPr>
            <p:ph type="body" sz="quarter" idx="35"/>
          </p:nvPr>
        </p:nvSpPr>
        <p:spPr/>
        <p:txBody>
          <a:bodyPr/>
          <a:lstStyle/>
          <a:p>
            <a:endParaRPr lang="en-GB" dirty="0"/>
          </a:p>
        </p:txBody>
      </p:sp>
      <p:sp>
        <p:nvSpPr>
          <p:cNvPr id="7" name="Footer Placeholder 6">
            <a:extLst>
              <a:ext uri="{FF2B5EF4-FFF2-40B4-BE49-F238E27FC236}">
                <a16:creationId xmlns:a16="http://schemas.microsoft.com/office/drawing/2014/main" id="{34C95FD0-050D-4A8D-F2D0-DF36BE9906E0}"/>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0FD72468-B930-0FA1-30EA-60C7264A6EBB}"/>
              </a:ext>
            </a:extLst>
          </p:cNvPr>
          <p:cNvSpPr>
            <a:spLocks noGrp="1"/>
          </p:cNvSpPr>
          <p:nvPr>
            <p:ph type="sldNum" sz="quarter" idx="12"/>
          </p:nvPr>
        </p:nvSpPr>
        <p:spPr/>
        <p:txBody>
          <a:bodyPr/>
          <a:lstStyle/>
          <a:p>
            <a:pPr rtl="0"/>
            <a:fld id="{FE024F78-56A6-7740-B68D-8D4D026EDF3F}" type="slidenum">
              <a:rPr lang="en-GB" smtClean="0"/>
              <a:pPr rtl="0"/>
              <a:t>26</a:t>
            </a:fld>
            <a:endParaRPr lang="en-GB" dirty="0"/>
          </a:p>
        </p:txBody>
      </p:sp>
      <p:pic>
        <p:nvPicPr>
          <p:cNvPr id="10" name="Picture 9">
            <a:extLst>
              <a:ext uri="{FF2B5EF4-FFF2-40B4-BE49-F238E27FC236}">
                <a16:creationId xmlns:a16="http://schemas.microsoft.com/office/drawing/2014/main" id="{3BF0B75B-B277-1399-BA6C-3CC0483F9115}"/>
              </a:ext>
            </a:extLst>
          </p:cNvPr>
          <p:cNvPicPr>
            <a:picLocks noChangeAspect="1"/>
          </p:cNvPicPr>
          <p:nvPr/>
        </p:nvPicPr>
        <p:blipFill>
          <a:blip r:embed="rId3"/>
          <a:stretch>
            <a:fillRect/>
          </a:stretch>
        </p:blipFill>
        <p:spPr>
          <a:xfrm>
            <a:off x="437984" y="610953"/>
            <a:ext cx="7106642" cy="1276528"/>
          </a:xfrm>
          <a:prstGeom prst="rect">
            <a:avLst/>
          </a:prstGeom>
        </p:spPr>
      </p:pic>
      <p:pic>
        <p:nvPicPr>
          <p:cNvPr id="12" name="Picture 11">
            <a:extLst>
              <a:ext uri="{FF2B5EF4-FFF2-40B4-BE49-F238E27FC236}">
                <a16:creationId xmlns:a16="http://schemas.microsoft.com/office/drawing/2014/main" id="{21771A6B-E32F-79CC-1141-9FCCE5A4D100}"/>
              </a:ext>
            </a:extLst>
          </p:cNvPr>
          <p:cNvPicPr>
            <a:picLocks noChangeAspect="1"/>
          </p:cNvPicPr>
          <p:nvPr/>
        </p:nvPicPr>
        <p:blipFill>
          <a:blip r:embed="rId4"/>
          <a:stretch>
            <a:fillRect/>
          </a:stretch>
        </p:blipFill>
        <p:spPr>
          <a:xfrm>
            <a:off x="428458" y="1985644"/>
            <a:ext cx="7116168" cy="2076740"/>
          </a:xfrm>
          <a:prstGeom prst="rect">
            <a:avLst/>
          </a:prstGeom>
        </p:spPr>
      </p:pic>
    </p:spTree>
    <p:extLst>
      <p:ext uri="{BB962C8B-B14F-4D97-AF65-F5344CB8AC3E}">
        <p14:creationId xmlns:p14="http://schemas.microsoft.com/office/powerpoint/2010/main" val="2420295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F52F-3C9F-7610-EF73-ED4F74EABE96}"/>
              </a:ext>
            </a:extLst>
          </p:cNvPr>
          <p:cNvSpPr>
            <a:spLocks noGrp="1"/>
          </p:cNvSpPr>
          <p:nvPr>
            <p:ph type="title"/>
          </p:nvPr>
        </p:nvSpPr>
        <p:spPr/>
        <p:txBody>
          <a:bodyPr/>
          <a:lstStyle/>
          <a:p>
            <a:r>
              <a:rPr lang="pl-PL" b="1" i="0" dirty="0">
                <a:solidFill>
                  <a:srgbClr val="F8FAFF"/>
                </a:solidFill>
                <a:effectLst/>
                <a:latin typeface="quote-cjk-patch"/>
              </a:rPr>
              <a:t>Strategia 1: Kompozycja zamiast dziedziczenia</a:t>
            </a:r>
            <a:endParaRPr lang="en-GB" dirty="0"/>
          </a:p>
        </p:txBody>
      </p:sp>
      <p:sp>
        <p:nvSpPr>
          <p:cNvPr id="3" name="Text Placeholder 2">
            <a:extLst>
              <a:ext uri="{FF2B5EF4-FFF2-40B4-BE49-F238E27FC236}">
                <a16:creationId xmlns:a16="http://schemas.microsoft.com/office/drawing/2014/main" id="{4A8B43A9-F072-3396-4798-F41D29C13890}"/>
              </a:ext>
            </a:extLst>
          </p:cNvPr>
          <p:cNvSpPr>
            <a:spLocks noGrp="1"/>
          </p:cNvSpPr>
          <p:nvPr>
            <p:ph type="body" sz="quarter" idx="29"/>
          </p:nvPr>
        </p:nvSpPr>
        <p:spPr/>
        <p:txBody>
          <a:bodyPr/>
          <a:lstStyle/>
          <a:p>
            <a:endParaRPr lang="en-GB" dirty="0"/>
          </a:p>
        </p:txBody>
      </p:sp>
      <p:sp>
        <p:nvSpPr>
          <p:cNvPr id="4" name="Text Placeholder 3">
            <a:extLst>
              <a:ext uri="{FF2B5EF4-FFF2-40B4-BE49-F238E27FC236}">
                <a16:creationId xmlns:a16="http://schemas.microsoft.com/office/drawing/2014/main" id="{FF0DC16D-2BB4-D935-A949-32F1626A43F8}"/>
              </a:ext>
            </a:extLst>
          </p:cNvPr>
          <p:cNvSpPr>
            <a:spLocks noGrp="1"/>
          </p:cNvSpPr>
          <p:nvPr>
            <p:ph type="body" sz="quarter" idx="33"/>
          </p:nvPr>
        </p:nvSpPr>
        <p:spPr/>
        <p:txBody>
          <a:bodyPr/>
          <a:lstStyle/>
          <a:p>
            <a:endParaRPr lang="en-GB"/>
          </a:p>
        </p:txBody>
      </p:sp>
      <p:sp>
        <p:nvSpPr>
          <p:cNvPr id="5" name="Text Placeholder 4">
            <a:extLst>
              <a:ext uri="{FF2B5EF4-FFF2-40B4-BE49-F238E27FC236}">
                <a16:creationId xmlns:a16="http://schemas.microsoft.com/office/drawing/2014/main" id="{B9FD0FBD-A55B-9DCE-D143-25C3B9BBDB9C}"/>
              </a:ext>
            </a:extLst>
          </p:cNvPr>
          <p:cNvSpPr>
            <a:spLocks noGrp="1"/>
          </p:cNvSpPr>
          <p:nvPr>
            <p:ph type="body" sz="quarter" idx="34"/>
          </p:nvPr>
        </p:nvSpPr>
        <p:spPr/>
        <p:txBody>
          <a:bodyPr/>
          <a:lstStyle/>
          <a:p>
            <a:endParaRPr lang="en-GB"/>
          </a:p>
        </p:txBody>
      </p:sp>
      <p:sp>
        <p:nvSpPr>
          <p:cNvPr id="6" name="Text Placeholder 5">
            <a:extLst>
              <a:ext uri="{FF2B5EF4-FFF2-40B4-BE49-F238E27FC236}">
                <a16:creationId xmlns:a16="http://schemas.microsoft.com/office/drawing/2014/main" id="{193E594E-9181-2FF8-295F-34ECA06F8F9E}"/>
              </a:ext>
            </a:extLst>
          </p:cNvPr>
          <p:cNvSpPr>
            <a:spLocks noGrp="1"/>
          </p:cNvSpPr>
          <p:nvPr>
            <p:ph type="body" sz="quarter" idx="35"/>
          </p:nvPr>
        </p:nvSpPr>
        <p:spPr/>
        <p:txBody>
          <a:bodyPr/>
          <a:lstStyle/>
          <a:p>
            <a:endParaRPr lang="en-GB"/>
          </a:p>
        </p:txBody>
      </p:sp>
      <p:sp>
        <p:nvSpPr>
          <p:cNvPr id="7" name="Footer Placeholder 6">
            <a:extLst>
              <a:ext uri="{FF2B5EF4-FFF2-40B4-BE49-F238E27FC236}">
                <a16:creationId xmlns:a16="http://schemas.microsoft.com/office/drawing/2014/main" id="{0533F50E-8C32-69CC-9B72-18E602AAA60E}"/>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EB6C2D98-F03A-7E03-CE88-57738DC64DA1}"/>
              </a:ext>
            </a:extLst>
          </p:cNvPr>
          <p:cNvSpPr>
            <a:spLocks noGrp="1"/>
          </p:cNvSpPr>
          <p:nvPr>
            <p:ph type="sldNum" sz="quarter" idx="12"/>
          </p:nvPr>
        </p:nvSpPr>
        <p:spPr/>
        <p:txBody>
          <a:bodyPr/>
          <a:lstStyle/>
          <a:p>
            <a:pPr rtl="0"/>
            <a:fld id="{FE024F78-56A6-7740-B68D-8D4D026EDF3F}" type="slidenum">
              <a:rPr lang="en-GB" smtClean="0"/>
              <a:pPr rtl="0"/>
              <a:t>27</a:t>
            </a:fld>
            <a:endParaRPr lang="en-GB" dirty="0"/>
          </a:p>
        </p:txBody>
      </p:sp>
      <p:pic>
        <p:nvPicPr>
          <p:cNvPr id="10" name="Picture 9">
            <a:extLst>
              <a:ext uri="{FF2B5EF4-FFF2-40B4-BE49-F238E27FC236}">
                <a16:creationId xmlns:a16="http://schemas.microsoft.com/office/drawing/2014/main" id="{04EB4A97-CBCA-4131-19B8-E0296E46A9E1}"/>
              </a:ext>
            </a:extLst>
          </p:cNvPr>
          <p:cNvPicPr>
            <a:picLocks noChangeAspect="1"/>
          </p:cNvPicPr>
          <p:nvPr/>
        </p:nvPicPr>
        <p:blipFill>
          <a:blip r:embed="rId2"/>
          <a:stretch>
            <a:fillRect/>
          </a:stretch>
        </p:blipFill>
        <p:spPr>
          <a:xfrm>
            <a:off x="2095450" y="1690688"/>
            <a:ext cx="8617068" cy="4378214"/>
          </a:xfrm>
          <a:prstGeom prst="rect">
            <a:avLst/>
          </a:prstGeom>
        </p:spPr>
      </p:pic>
    </p:spTree>
    <p:extLst>
      <p:ext uri="{BB962C8B-B14F-4D97-AF65-F5344CB8AC3E}">
        <p14:creationId xmlns:p14="http://schemas.microsoft.com/office/powerpoint/2010/main" val="23028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66652-F4D8-BB84-6800-8AB98B78CE91}"/>
              </a:ext>
            </a:extLst>
          </p:cNvPr>
          <p:cNvSpPr>
            <a:spLocks noGrp="1"/>
          </p:cNvSpPr>
          <p:nvPr>
            <p:ph type="title"/>
          </p:nvPr>
        </p:nvSpPr>
        <p:spPr/>
        <p:txBody>
          <a:bodyPr/>
          <a:lstStyle/>
          <a:p>
            <a:r>
              <a:rPr lang="pl-PL" b="1" i="0" dirty="0">
                <a:solidFill>
                  <a:srgbClr val="F8FAFF"/>
                </a:solidFill>
                <a:effectLst/>
                <a:latin typeface="quote-cjk-patch"/>
              </a:rPr>
              <a:t>Strategia 2: Mixiny (Klasy pomocnicze)</a:t>
            </a:r>
            <a:endParaRPr lang="en-GB" dirty="0"/>
          </a:p>
        </p:txBody>
      </p:sp>
      <p:sp>
        <p:nvSpPr>
          <p:cNvPr id="3" name="Text Placeholder 2">
            <a:extLst>
              <a:ext uri="{FF2B5EF4-FFF2-40B4-BE49-F238E27FC236}">
                <a16:creationId xmlns:a16="http://schemas.microsoft.com/office/drawing/2014/main" id="{3483D8DB-6C21-A2D0-CFD7-CA82B832785D}"/>
              </a:ext>
            </a:extLst>
          </p:cNvPr>
          <p:cNvSpPr>
            <a:spLocks noGrp="1"/>
          </p:cNvSpPr>
          <p:nvPr>
            <p:ph type="body" sz="quarter" idx="29"/>
          </p:nvPr>
        </p:nvSpPr>
        <p:spPr/>
        <p:txBody>
          <a:bodyPr/>
          <a:lstStyle/>
          <a:p>
            <a:endParaRPr lang="en-GB" dirty="0"/>
          </a:p>
        </p:txBody>
      </p:sp>
      <p:sp>
        <p:nvSpPr>
          <p:cNvPr id="4" name="Text Placeholder 3">
            <a:extLst>
              <a:ext uri="{FF2B5EF4-FFF2-40B4-BE49-F238E27FC236}">
                <a16:creationId xmlns:a16="http://schemas.microsoft.com/office/drawing/2014/main" id="{F3CF7BB2-F690-7908-6659-42971513AFEC}"/>
              </a:ext>
            </a:extLst>
          </p:cNvPr>
          <p:cNvSpPr>
            <a:spLocks noGrp="1"/>
          </p:cNvSpPr>
          <p:nvPr>
            <p:ph type="body" sz="quarter" idx="33"/>
          </p:nvPr>
        </p:nvSpPr>
        <p:spPr/>
        <p:txBody>
          <a:bodyPr/>
          <a:lstStyle/>
          <a:p>
            <a:endParaRPr lang="en-GB"/>
          </a:p>
        </p:txBody>
      </p:sp>
      <p:sp>
        <p:nvSpPr>
          <p:cNvPr id="5" name="Text Placeholder 4">
            <a:extLst>
              <a:ext uri="{FF2B5EF4-FFF2-40B4-BE49-F238E27FC236}">
                <a16:creationId xmlns:a16="http://schemas.microsoft.com/office/drawing/2014/main" id="{9A3A36C8-A19B-832E-6A23-020BDA66F1C0}"/>
              </a:ext>
            </a:extLst>
          </p:cNvPr>
          <p:cNvSpPr>
            <a:spLocks noGrp="1"/>
          </p:cNvSpPr>
          <p:nvPr>
            <p:ph type="body" sz="quarter" idx="34"/>
          </p:nvPr>
        </p:nvSpPr>
        <p:spPr/>
        <p:txBody>
          <a:bodyPr/>
          <a:lstStyle/>
          <a:p>
            <a:endParaRPr lang="en-GB"/>
          </a:p>
        </p:txBody>
      </p:sp>
      <p:sp>
        <p:nvSpPr>
          <p:cNvPr id="6" name="Text Placeholder 5">
            <a:extLst>
              <a:ext uri="{FF2B5EF4-FFF2-40B4-BE49-F238E27FC236}">
                <a16:creationId xmlns:a16="http://schemas.microsoft.com/office/drawing/2014/main" id="{69DF38A3-2C25-C695-9A06-3A129769653B}"/>
              </a:ext>
            </a:extLst>
          </p:cNvPr>
          <p:cNvSpPr>
            <a:spLocks noGrp="1"/>
          </p:cNvSpPr>
          <p:nvPr>
            <p:ph type="body" sz="quarter" idx="35"/>
          </p:nvPr>
        </p:nvSpPr>
        <p:spPr/>
        <p:txBody>
          <a:bodyPr/>
          <a:lstStyle/>
          <a:p>
            <a:endParaRPr lang="en-GB"/>
          </a:p>
        </p:txBody>
      </p:sp>
      <p:sp>
        <p:nvSpPr>
          <p:cNvPr id="7" name="Footer Placeholder 6">
            <a:extLst>
              <a:ext uri="{FF2B5EF4-FFF2-40B4-BE49-F238E27FC236}">
                <a16:creationId xmlns:a16="http://schemas.microsoft.com/office/drawing/2014/main" id="{2BF8DBED-D04F-099E-B098-982083C215EA}"/>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7C45ABD3-B4E9-AE2F-29A6-DD12023D6FAB}"/>
              </a:ext>
            </a:extLst>
          </p:cNvPr>
          <p:cNvSpPr>
            <a:spLocks noGrp="1"/>
          </p:cNvSpPr>
          <p:nvPr>
            <p:ph type="sldNum" sz="quarter" idx="12"/>
          </p:nvPr>
        </p:nvSpPr>
        <p:spPr/>
        <p:txBody>
          <a:bodyPr/>
          <a:lstStyle/>
          <a:p>
            <a:pPr rtl="0"/>
            <a:fld id="{FE024F78-56A6-7740-B68D-8D4D026EDF3F}" type="slidenum">
              <a:rPr lang="en-GB" smtClean="0"/>
              <a:pPr rtl="0"/>
              <a:t>28</a:t>
            </a:fld>
            <a:endParaRPr lang="en-GB" dirty="0"/>
          </a:p>
        </p:txBody>
      </p:sp>
      <p:pic>
        <p:nvPicPr>
          <p:cNvPr id="10" name="Picture 9">
            <a:extLst>
              <a:ext uri="{FF2B5EF4-FFF2-40B4-BE49-F238E27FC236}">
                <a16:creationId xmlns:a16="http://schemas.microsoft.com/office/drawing/2014/main" id="{A7F0978F-BE1E-F2ED-82B2-53B3918A4AEC}"/>
              </a:ext>
            </a:extLst>
          </p:cNvPr>
          <p:cNvPicPr>
            <a:picLocks noChangeAspect="1"/>
          </p:cNvPicPr>
          <p:nvPr/>
        </p:nvPicPr>
        <p:blipFill>
          <a:blip r:embed="rId2"/>
          <a:stretch>
            <a:fillRect/>
          </a:stretch>
        </p:blipFill>
        <p:spPr>
          <a:xfrm>
            <a:off x="838198" y="1559491"/>
            <a:ext cx="10677802" cy="3597182"/>
          </a:xfrm>
          <a:prstGeom prst="rect">
            <a:avLst/>
          </a:prstGeom>
        </p:spPr>
      </p:pic>
    </p:spTree>
    <p:extLst>
      <p:ext uri="{BB962C8B-B14F-4D97-AF65-F5344CB8AC3E}">
        <p14:creationId xmlns:p14="http://schemas.microsoft.com/office/powerpoint/2010/main" val="336978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2BB5-C2F1-BB1E-07F3-1477F5E0C0CB}"/>
              </a:ext>
            </a:extLst>
          </p:cNvPr>
          <p:cNvSpPr>
            <a:spLocks noGrp="1"/>
          </p:cNvSpPr>
          <p:nvPr>
            <p:ph type="title"/>
          </p:nvPr>
        </p:nvSpPr>
        <p:spPr/>
        <p:txBody>
          <a:bodyPr/>
          <a:lstStyle/>
          <a:p>
            <a:r>
              <a:rPr lang="en-GB" b="1" i="0" dirty="0" err="1">
                <a:solidFill>
                  <a:srgbClr val="F8FAFF"/>
                </a:solidFill>
                <a:effectLst/>
                <a:latin typeface="quote-cjk-patch"/>
              </a:rPr>
              <a:t>Podsumowanie</a:t>
            </a:r>
            <a:r>
              <a:rPr lang="en-GB" b="1" i="0" dirty="0">
                <a:solidFill>
                  <a:srgbClr val="F8FAFF"/>
                </a:solidFill>
                <a:effectLst/>
                <a:latin typeface="quote-cjk-patch"/>
              </a:rPr>
              <a:t>: </a:t>
            </a:r>
            <a:r>
              <a:rPr lang="en-GB" b="1" i="0" dirty="0" err="1">
                <a:solidFill>
                  <a:srgbClr val="F8FAFF"/>
                </a:solidFill>
                <a:effectLst/>
                <a:latin typeface="quote-cjk-patch"/>
              </a:rPr>
              <a:t>Kiedy</a:t>
            </a:r>
            <a:r>
              <a:rPr lang="en-GB" b="1" i="0" dirty="0">
                <a:solidFill>
                  <a:srgbClr val="F8FAFF"/>
                </a:solidFill>
                <a:effectLst/>
                <a:latin typeface="quote-cjk-patch"/>
              </a:rPr>
              <a:t> </a:t>
            </a:r>
            <a:r>
              <a:rPr lang="en-GB" b="1" i="0" dirty="0" err="1">
                <a:solidFill>
                  <a:srgbClr val="F8FAFF"/>
                </a:solidFill>
                <a:effectLst/>
                <a:latin typeface="quote-cjk-patch"/>
              </a:rPr>
              <a:t>używać</a:t>
            </a:r>
            <a:r>
              <a:rPr lang="en-GB" b="1" i="0" dirty="0">
                <a:solidFill>
                  <a:srgbClr val="F8FAFF"/>
                </a:solidFill>
                <a:effectLst/>
                <a:latin typeface="quote-cjk-patch"/>
              </a:rPr>
              <a:t> </a:t>
            </a:r>
            <a:r>
              <a:rPr lang="en-GB" b="1" i="0" dirty="0" err="1">
                <a:solidFill>
                  <a:srgbClr val="F8FAFF"/>
                </a:solidFill>
                <a:effectLst/>
                <a:latin typeface="quote-cjk-patch"/>
              </a:rPr>
              <a:t>dziedziczenia</a:t>
            </a:r>
            <a:r>
              <a:rPr lang="en-GB" b="1" i="0" dirty="0">
                <a:solidFill>
                  <a:srgbClr val="F8FAFF"/>
                </a:solidFill>
                <a:effectLst/>
                <a:latin typeface="quote-cjk-patch"/>
              </a:rPr>
              <a:t>?</a:t>
            </a:r>
            <a:endParaRPr lang="en-GB" dirty="0"/>
          </a:p>
        </p:txBody>
      </p:sp>
      <p:sp>
        <p:nvSpPr>
          <p:cNvPr id="3" name="Text Placeholder 2">
            <a:extLst>
              <a:ext uri="{FF2B5EF4-FFF2-40B4-BE49-F238E27FC236}">
                <a16:creationId xmlns:a16="http://schemas.microsoft.com/office/drawing/2014/main" id="{CB487F3A-2107-0500-68DF-01AD3AEEC29F}"/>
              </a:ext>
            </a:extLst>
          </p:cNvPr>
          <p:cNvSpPr>
            <a:spLocks noGrp="1"/>
          </p:cNvSpPr>
          <p:nvPr>
            <p:ph type="body" sz="quarter" idx="29"/>
          </p:nvPr>
        </p:nvSpPr>
        <p:spPr/>
        <p:txBody>
          <a:bodyPr/>
          <a:lstStyle/>
          <a:p>
            <a:r>
              <a:rPr lang="pl-PL" dirty="0"/>
              <a:t>Dziedziczenie: Tylko wtedy, gdy relacja między klasami jest ściśle "is-a" (np. PDFReport jest Reportem).</a:t>
            </a:r>
          </a:p>
          <a:p>
            <a:endParaRPr lang="pl-PL" dirty="0"/>
          </a:p>
          <a:p>
            <a:r>
              <a:rPr lang="pl-PL" dirty="0"/>
              <a:t>Kompozycja/Mixiny: Gdy relacja jest "has-a" lub "uses-a" (np. Report używa Validatora).</a:t>
            </a:r>
            <a:endParaRPr lang="en-GB" dirty="0"/>
          </a:p>
        </p:txBody>
      </p:sp>
      <p:sp>
        <p:nvSpPr>
          <p:cNvPr id="4" name="Text Placeholder 3">
            <a:extLst>
              <a:ext uri="{FF2B5EF4-FFF2-40B4-BE49-F238E27FC236}">
                <a16:creationId xmlns:a16="http://schemas.microsoft.com/office/drawing/2014/main" id="{24B82A36-601D-A384-58DE-7670123360AB}"/>
              </a:ext>
            </a:extLst>
          </p:cNvPr>
          <p:cNvSpPr>
            <a:spLocks noGrp="1"/>
          </p:cNvSpPr>
          <p:nvPr>
            <p:ph type="body" sz="quarter" idx="33"/>
          </p:nvPr>
        </p:nvSpPr>
        <p:spPr/>
        <p:txBody>
          <a:bodyPr/>
          <a:lstStyle/>
          <a:p>
            <a:endParaRPr lang="en-GB"/>
          </a:p>
        </p:txBody>
      </p:sp>
      <p:sp>
        <p:nvSpPr>
          <p:cNvPr id="5" name="Text Placeholder 4">
            <a:extLst>
              <a:ext uri="{FF2B5EF4-FFF2-40B4-BE49-F238E27FC236}">
                <a16:creationId xmlns:a16="http://schemas.microsoft.com/office/drawing/2014/main" id="{B666E0AA-174C-AB9B-8F63-D26CE3F4B8A4}"/>
              </a:ext>
            </a:extLst>
          </p:cNvPr>
          <p:cNvSpPr>
            <a:spLocks noGrp="1"/>
          </p:cNvSpPr>
          <p:nvPr>
            <p:ph type="body" sz="quarter" idx="34"/>
          </p:nvPr>
        </p:nvSpPr>
        <p:spPr>
          <a:xfrm>
            <a:off x="2818632" y="4657102"/>
            <a:ext cx="6147303" cy="1086415"/>
          </a:xfrm>
        </p:spPr>
        <p:txBody>
          <a:bodyPr/>
          <a:lstStyle/>
          <a:p>
            <a:r>
              <a:rPr lang="en-US" b="1" i="0" dirty="0" err="1">
                <a:solidFill>
                  <a:srgbClr val="F8FAFF"/>
                </a:solidFill>
                <a:effectLst/>
                <a:latin typeface="quote-cjk-patch"/>
              </a:rPr>
              <a:t>Złota</a:t>
            </a:r>
            <a:r>
              <a:rPr lang="en-US" b="1" i="0" dirty="0">
                <a:solidFill>
                  <a:srgbClr val="F8FAFF"/>
                </a:solidFill>
                <a:effectLst/>
                <a:latin typeface="quote-cjk-patch"/>
              </a:rPr>
              <a:t> </a:t>
            </a:r>
            <a:r>
              <a:rPr lang="en-US" b="1" i="0" dirty="0" err="1">
                <a:solidFill>
                  <a:srgbClr val="F8FAFF"/>
                </a:solidFill>
                <a:effectLst/>
                <a:latin typeface="quote-cjk-patch"/>
              </a:rPr>
              <a:t>zasada</a:t>
            </a:r>
            <a:r>
              <a:rPr lang="en-US" b="0" i="0" dirty="0">
                <a:solidFill>
                  <a:srgbClr val="F8FAFF"/>
                </a:solidFill>
                <a:effectLst/>
                <a:latin typeface="quote-cjk-patch"/>
              </a:rPr>
              <a:t>:</a:t>
            </a:r>
            <a:br>
              <a:rPr lang="en-US" dirty="0"/>
            </a:br>
            <a:r>
              <a:rPr lang="en-US" b="0" i="1" dirty="0">
                <a:solidFill>
                  <a:srgbClr val="F8FAFF"/>
                </a:solidFill>
                <a:effectLst/>
                <a:latin typeface="quote-cjk-patch"/>
              </a:rPr>
              <a:t>"</a:t>
            </a:r>
            <a:r>
              <a:rPr lang="en-US" b="0" i="1" dirty="0" err="1">
                <a:solidFill>
                  <a:srgbClr val="F8FAFF"/>
                </a:solidFill>
                <a:effectLst/>
                <a:latin typeface="quote-cjk-patch"/>
              </a:rPr>
              <a:t>Preferuj</a:t>
            </a:r>
            <a:r>
              <a:rPr lang="en-US" b="0" i="1" dirty="0">
                <a:solidFill>
                  <a:srgbClr val="F8FAFF"/>
                </a:solidFill>
                <a:effectLst/>
                <a:latin typeface="quote-cjk-patch"/>
              </a:rPr>
              <a:t> </a:t>
            </a:r>
            <a:r>
              <a:rPr lang="en-US" b="0" i="1" dirty="0" err="1">
                <a:solidFill>
                  <a:srgbClr val="F8FAFF"/>
                </a:solidFill>
                <a:effectLst/>
                <a:latin typeface="quote-cjk-patch"/>
              </a:rPr>
              <a:t>kompozycję</a:t>
            </a:r>
            <a:r>
              <a:rPr lang="en-US" b="0" i="1" dirty="0">
                <a:solidFill>
                  <a:srgbClr val="F8FAFF"/>
                </a:solidFill>
                <a:effectLst/>
                <a:latin typeface="quote-cjk-patch"/>
              </a:rPr>
              <a:t> </a:t>
            </a:r>
            <a:r>
              <a:rPr lang="en-US" b="0" i="1" dirty="0" err="1">
                <a:solidFill>
                  <a:srgbClr val="F8FAFF"/>
                </a:solidFill>
                <a:effectLst/>
                <a:latin typeface="quote-cjk-patch"/>
              </a:rPr>
              <a:t>nad</a:t>
            </a:r>
            <a:r>
              <a:rPr lang="en-US" b="0" i="1" dirty="0">
                <a:solidFill>
                  <a:srgbClr val="F8FAFF"/>
                </a:solidFill>
                <a:effectLst/>
                <a:latin typeface="quote-cjk-patch"/>
              </a:rPr>
              <a:t> </a:t>
            </a:r>
            <a:r>
              <a:rPr lang="en-US" b="0" i="1" dirty="0" err="1">
                <a:solidFill>
                  <a:srgbClr val="F8FAFF"/>
                </a:solidFill>
                <a:effectLst/>
                <a:latin typeface="quote-cjk-patch"/>
              </a:rPr>
              <a:t>dziedziczeniem</a:t>
            </a:r>
            <a:r>
              <a:rPr lang="en-US" b="0" i="1" dirty="0">
                <a:solidFill>
                  <a:srgbClr val="F8FAFF"/>
                </a:solidFill>
                <a:effectLst/>
                <a:latin typeface="quote-cjk-patch"/>
              </a:rPr>
              <a:t>"</a:t>
            </a:r>
            <a:r>
              <a:rPr lang="en-US" b="0" i="0" dirty="0">
                <a:solidFill>
                  <a:srgbClr val="F8FAFF"/>
                </a:solidFill>
                <a:effectLst/>
                <a:latin typeface="quote-cjk-patch"/>
              </a:rPr>
              <a:t> – </a:t>
            </a:r>
            <a:r>
              <a:rPr lang="en-US" b="0" i="1" dirty="0">
                <a:solidFill>
                  <a:srgbClr val="F8FAFF"/>
                </a:solidFill>
                <a:effectLst/>
                <a:latin typeface="quote-cjk-patch"/>
              </a:rPr>
              <a:t>"Design Patterns: Elements of Reusable Object-Oriented Software"</a:t>
            </a:r>
            <a:r>
              <a:rPr lang="en-US" b="0" i="0" dirty="0">
                <a:solidFill>
                  <a:srgbClr val="F8FAFF"/>
                </a:solidFill>
                <a:effectLst/>
                <a:latin typeface="quote-cjk-patch"/>
              </a:rPr>
              <a:t> (Gang of Four).</a:t>
            </a:r>
            <a:endParaRPr lang="en-GB" dirty="0"/>
          </a:p>
        </p:txBody>
      </p:sp>
      <p:sp>
        <p:nvSpPr>
          <p:cNvPr id="6" name="Text Placeholder 5">
            <a:extLst>
              <a:ext uri="{FF2B5EF4-FFF2-40B4-BE49-F238E27FC236}">
                <a16:creationId xmlns:a16="http://schemas.microsoft.com/office/drawing/2014/main" id="{2BCE5910-6B99-22F9-D255-C20DA8C156A2}"/>
              </a:ext>
            </a:extLst>
          </p:cNvPr>
          <p:cNvSpPr>
            <a:spLocks noGrp="1"/>
          </p:cNvSpPr>
          <p:nvPr>
            <p:ph type="body" sz="quarter" idx="35"/>
          </p:nvPr>
        </p:nvSpPr>
        <p:spPr/>
        <p:txBody>
          <a:bodyPr/>
          <a:lstStyle/>
          <a:p>
            <a:endParaRPr lang="en-GB"/>
          </a:p>
        </p:txBody>
      </p:sp>
      <p:sp>
        <p:nvSpPr>
          <p:cNvPr id="7" name="Footer Placeholder 6">
            <a:extLst>
              <a:ext uri="{FF2B5EF4-FFF2-40B4-BE49-F238E27FC236}">
                <a16:creationId xmlns:a16="http://schemas.microsoft.com/office/drawing/2014/main" id="{F22F7514-9060-5EBC-FF83-AABBA035CC4C}"/>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5CB6F003-BF57-C86B-7A27-FC5AA9DE7EC4}"/>
              </a:ext>
            </a:extLst>
          </p:cNvPr>
          <p:cNvSpPr>
            <a:spLocks noGrp="1"/>
          </p:cNvSpPr>
          <p:nvPr>
            <p:ph type="sldNum" sz="quarter" idx="12"/>
          </p:nvPr>
        </p:nvSpPr>
        <p:spPr/>
        <p:txBody>
          <a:bodyPr/>
          <a:lstStyle/>
          <a:p>
            <a:pPr rtl="0"/>
            <a:fld id="{FE024F78-56A6-7740-B68D-8D4D026EDF3F}" type="slidenum">
              <a:rPr lang="en-GB" smtClean="0"/>
              <a:pPr rtl="0"/>
              <a:t>29</a:t>
            </a:fld>
            <a:endParaRPr lang="en-GB" dirty="0"/>
          </a:p>
        </p:txBody>
      </p:sp>
    </p:spTree>
    <p:extLst>
      <p:ext uri="{BB962C8B-B14F-4D97-AF65-F5344CB8AC3E}">
        <p14:creationId xmlns:p14="http://schemas.microsoft.com/office/powerpoint/2010/main" val="724928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79B6-2C96-7A43-D38E-6F5995BD8B52}"/>
              </a:ext>
            </a:extLst>
          </p:cNvPr>
          <p:cNvSpPr>
            <a:spLocks noGrp="1"/>
          </p:cNvSpPr>
          <p:nvPr>
            <p:ph type="title"/>
          </p:nvPr>
        </p:nvSpPr>
        <p:spPr>
          <a:xfrm>
            <a:off x="148256" y="137708"/>
            <a:ext cx="4453242" cy="766860"/>
          </a:xfrm>
        </p:spPr>
        <p:txBody>
          <a:bodyPr/>
          <a:lstStyle/>
          <a:p>
            <a:r>
              <a:rPr lang="pl-PL" dirty="0"/>
              <a:t>Hermetyzacja</a:t>
            </a:r>
          </a:p>
        </p:txBody>
      </p:sp>
      <p:sp>
        <p:nvSpPr>
          <p:cNvPr id="5" name="Footer Placeholder 4">
            <a:extLst>
              <a:ext uri="{FF2B5EF4-FFF2-40B4-BE49-F238E27FC236}">
                <a16:creationId xmlns:a16="http://schemas.microsoft.com/office/drawing/2014/main" id="{A297771F-E6C3-1AA8-B453-82F3789F6ACF}"/>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208C8A99-2FB2-C514-E897-C3545B8B2443}"/>
              </a:ext>
            </a:extLst>
          </p:cNvPr>
          <p:cNvSpPr>
            <a:spLocks noGrp="1"/>
          </p:cNvSpPr>
          <p:nvPr>
            <p:ph type="sldNum" sz="quarter" idx="12"/>
          </p:nvPr>
        </p:nvSpPr>
        <p:spPr/>
        <p:txBody>
          <a:bodyPr/>
          <a:lstStyle/>
          <a:p>
            <a:pPr rtl="0"/>
            <a:fld id="{FE024F78-56A6-7740-B68D-8D4D026EDF3F}" type="slidenum">
              <a:rPr lang="en-GB" smtClean="0"/>
              <a:pPr rtl="0"/>
              <a:t>3</a:t>
            </a:fld>
            <a:endParaRPr lang="en-GB" dirty="0"/>
          </a:p>
        </p:txBody>
      </p:sp>
      <p:sp>
        <p:nvSpPr>
          <p:cNvPr id="8" name="Text Placeholder 7">
            <a:extLst>
              <a:ext uri="{FF2B5EF4-FFF2-40B4-BE49-F238E27FC236}">
                <a16:creationId xmlns:a16="http://schemas.microsoft.com/office/drawing/2014/main" id="{3BB00CBE-FABF-C69F-35C8-5A3B60EC28F1}"/>
              </a:ext>
            </a:extLst>
          </p:cNvPr>
          <p:cNvSpPr>
            <a:spLocks noGrp="1"/>
          </p:cNvSpPr>
          <p:nvPr>
            <p:ph type="body" sz="quarter" idx="28"/>
          </p:nvPr>
        </p:nvSpPr>
        <p:spPr/>
        <p:txBody>
          <a:bodyPr/>
          <a:lstStyle/>
          <a:p>
            <a:endParaRPr lang="pl-PL"/>
          </a:p>
        </p:txBody>
      </p:sp>
      <p:pic>
        <p:nvPicPr>
          <p:cNvPr id="10" name="Picture 9">
            <a:extLst>
              <a:ext uri="{FF2B5EF4-FFF2-40B4-BE49-F238E27FC236}">
                <a16:creationId xmlns:a16="http://schemas.microsoft.com/office/drawing/2014/main" id="{8EC4ABED-FCE5-B0CC-08B0-04BAE1FC74C4}"/>
              </a:ext>
            </a:extLst>
          </p:cNvPr>
          <p:cNvPicPr>
            <a:picLocks noChangeAspect="1"/>
          </p:cNvPicPr>
          <p:nvPr/>
        </p:nvPicPr>
        <p:blipFill>
          <a:blip r:embed="rId2"/>
          <a:stretch>
            <a:fillRect/>
          </a:stretch>
        </p:blipFill>
        <p:spPr>
          <a:xfrm>
            <a:off x="148256" y="1392529"/>
            <a:ext cx="9211493" cy="5198794"/>
          </a:xfrm>
          <a:prstGeom prst="rect">
            <a:avLst/>
          </a:prstGeom>
        </p:spPr>
      </p:pic>
      <p:pic>
        <p:nvPicPr>
          <p:cNvPr id="12" name="Picture 11">
            <a:extLst>
              <a:ext uri="{FF2B5EF4-FFF2-40B4-BE49-F238E27FC236}">
                <a16:creationId xmlns:a16="http://schemas.microsoft.com/office/drawing/2014/main" id="{290589A8-20DE-AB43-03A8-69C020DDA4E2}"/>
              </a:ext>
            </a:extLst>
          </p:cNvPr>
          <p:cNvPicPr>
            <a:picLocks noChangeAspect="1"/>
          </p:cNvPicPr>
          <p:nvPr/>
        </p:nvPicPr>
        <p:blipFill>
          <a:blip r:embed="rId3"/>
          <a:stretch>
            <a:fillRect/>
          </a:stretch>
        </p:blipFill>
        <p:spPr>
          <a:xfrm>
            <a:off x="3295692" y="2630036"/>
            <a:ext cx="3791479" cy="676369"/>
          </a:xfrm>
          <a:prstGeom prst="rect">
            <a:avLst/>
          </a:prstGeom>
        </p:spPr>
      </p:pic>
      <p:pic>
        <p:nvPicPr>
          <p:cNvPr id="16" name="Picture 15">
            <a:extLst>
              <a:ext uri="{FF2B5EF4-FFF2-40B4-BE49-F238E27FC236}">
                <a16:creationId xmlns:a16="http://schemas.microsoft.com/office/drawing/2014/main" id="{FE43E141-7316-88DC-660B-62C9E00EB150}"/>
              </a:ext>
            </a:extLst>
          </p:cNvPr>
          <p:cNvPicPr>
            <a:picLocks noChangeAspect="1"/>
          </p:cNvPicPr>
          <p:nvPr/>
        </p:nvPicPr>
        <p:blipFill>
          <a:blip r:embed="rId4"/>
          <a:stretch>
            <a:fillRect/>
          </a:stretch>
        </p:blipFill>
        <p:spPr>
          <a:xfrm>
            <a:off x="1540693" y="4904276"/>
            <a:ext cx="5725324" cy="200053"/>
          </a:xfrm>
          <a:prstGeom prst="rect">
            <a:avLst/>
          </a:prstGeom>
        </p:spPr>
      </p:pic>
      <p:pic>
        <p:nvPicPr>
          <p:cNvPr id="18" name="Picture 17">
            <a:extLst>
              <a:ext uri="{FF2B5EF4-FFF2-40B4-BE49-F238E27FC236}">
                <a16:creationId xmlns:a16="http://schemas.microsoft.com/office/drawing/2014/main" id="{C327440B-DD06-DB2D-CB77-D4316643C06B}"/>
              </a:ext>
            </a:extLst>
          </p:cNvPr>
          <p:cNvPicPr>
            <a:picLocks noChangeAspect="1"/>
          </p:cNvPicPr>
          <p:nvPr/>
        </p:nvPicPr>
        <p:blipFill>
          <a:blip r:embed="rId5"/>
          <a:stretch>
            <a:fillRect/>
          </a:stretch>
        </p:blipFill>
        <p:spPr>
          <a:xfrm>
            <a:off x="3177394" y="4259296"/>
            <a:ext cx="3153215" cy="333422"/>
          </a:xfrm>
          <a:prstGeom prst="rect">
            <a:avLst/>
          </a:prstGeom>
        </p:spPr>
      </p:pic>
      <p:pic>
        <p:nvPicPr>
          <p:cNvPr id="20" name="Picture 19">
            <a:extLst>
              <a:ext uri="{FF2B5EF4-FFF2-40B4-BE49-F238E27FC236}">
                <a16:creationId xmlns:a16="http://schemas.microsoft.com/office/drawing/2014/main" id="{375B5142-E752-7FEA-302D-59022CC194D9}"/>
              </a:ext>
            </a:extLst>
          </p:cNvPr>
          <p:cNvPicPr>
            <a:picLocks noChangeAspect="1"/>
          </p:cNvPicPr>
          <p:nvPr/>
        </p:nvPicPr>
        <p:blipFill>
          <a:blip r:embed="rId6"/>
          <a:stretch>
            <a:fillRect/>
          </a:stretch>
        </p:blipFill>
        <p:spPr>
          <a:xfrm>
            <a:off x="4793321" y="5986865"/>
            <a:ext cx="2915057" cy="342948"/>
          </a:xfrm>
          <a:prstGeom prst="rect">
            <a:avLst/>
          </a:prstGeom>
        </p:spPr>
      </p:pic>
      <p:pic>
        <p:nvPicPr>
          <p:cNvPr id="22" name="Picture 21">
            <a:extLst>
              <a:ext uri="{FF2B5EF4-FFF2-40B4-BE49-F238E27FC236}">
                <a16:creationId xmlns:a16="http://schemas.microsoft.com/office/drawing/2014/main" id="{9A10B0D7-E0C2-9D70-0FF5-E5CA0E2A646A}"/>
              </a:ext>
            </a:extLst>
          </p:cNvPr>
          <p:cNvPicPr>
            <a:picLocks noChangeAspect="1"/>
          </p:cNvPicPr>
          <p:nvPr/>
        </p:nvPicPr>
        <p:blipFill>
          <a:blip r:embed="rId7"/>
          <a:stretch>
            <a:fillRect/>
          </a:stretch>
        </p:blipFill>
        <p:spPr>
          <a:xfrm>
            <a:off x="2434631" y="6493075"/>
            <a:ext cx="4782217" cy="190527"/>
          </a:xfrm>
          <a:prstGeom prst="rect">
            <a:avLst/>
          </a:prstGeom>
        </p:spPr>
      </p:pic>
    </p:spTree>
    <p:extLst>
      <p:ext uri="{BB962C8B-B14F-4D97-AF65-F5344CB8AC3E}">
        <p14:creationId xmlns:p14="http://schemas.microsoft.com/office/powerpoint/2010/main" val="1762435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DEE3-8DD7-078E-D0E9-4B2C185D9E7F}"/>
              </a:ext>
            </a:extLst>
          </p:cNvPr>
          <p:cNvSpPr>
            <a:spLocks noGrp="1"/>
          </p:cNvSpPr>
          <p:nvPr>
            <p:ph type="title"/>
          </p:nvPr>
        </p:nvSpPr>
        <p:spPr/>
        <p:txBody>
          <a:bodyPr/>
          <a:lstStyle/>
          <a:p>
            <a:r>
              <a:rPr lang="en-GB" b="1" i="0" dirty="0" err="1">
                <a:solidFill>
                  <a:srgbClr val="F8FAFF"/>
                </a:solidFill>
                <a:effectLst/>
                <a:latin typeface="quote-cjk-patch"/>
              </a:rPr>
              <a:t>Refaktoryzacja</a:t>
            </a:r>
            <a:r>
              <a:rPr lang="en-GB" b="1" i="0" dirty="0">
                <a:solidFill>
                  <a:srgbClr val="F8FAFF"/>
                </a:solidFill>
                <a:effectLst/>
                <a:latin typeface="quote-cjk-patch"/>
              </a:rPr>
              <a:t> </a:t>
            </a:r>
            <a:r>
              <a:rPr lang="en-GB" b="1" i="0" dirty="0" err="1">
                <a:solidFill>
                  <a:srgbClr val="F8FAFF"/>
                </a:solidFill>
                <a:effectLst/>
                <a:latin typeface="quote-cjk-patch"/>
              </a:rPr>
              <a:t>na</a:t>
            </a:r>
            <a:r>
              <a:rPr lang="en-GB" b="1" i="0" dirty="0">
                <a:solidFill>
                  <a:srgbClr val="F8FAFF"/>
                </a:solidFill>
                <a:effectLst/>
                <a:latin typeface="quote-cjk-patch"/>
              </a:rPr>
              <a:t> </a:t>
            </a:r>
            <a:r>
              <a:rPr lang="en-GB" b="1" i="0" dirty="0" err="1">
                <a:solidFill>
                  <a:srgbClr val="F8FAFF"/>
                </a:solidFill>
                <a:effectLst/>
                <a:latin typeface="quote-cjk-patch"/>
              </a:rPr>
              <a:t>kompozycję</a:t>
            </a:r>
            <a:endParaRPr lang="en-GB" dirty="0"/>
          </a:p>
        </p:txBody>
      </p:sp>
      <p:sp>
        <p:nvSpPr>
          <p:cNvPr id="3" name="Text Placeholder 2">
            <a:extLst>
              <a:ext uri="{FF2B5EF4-FFF2-40B4-BE49-F238E27FC236}">
                <a16:creationId xmlns:a16="http://schemas.microsoft.com/office/drawing/2014/main" id="{E79D9992-6031-D64B-E453-351FD058210B}"/>
              </a:ext>
            </a:extLst>
          </p:cNvPr>
          <p:cNvSpPr>
            <a:spLocks noGrp="1"/>
          </p:cNvSpPr>
          <p:nvPr>
            <p:ph type="body" sz="quarter" idx="29"/>
          </p:nvPr>
        </p:nvSpPr>
        <p:spPr>
          <a:xfrm>
            <a:off x="1709530" y="1539089"/>
            <a:ext cx="8845828" cy="1610256"/>
          </a:xfrm>
        </p:spPr>
        <p:txBody>
          <a:bodyPr/>
          <a:lstStyle/>
          <a:p>
            <a:pPr algn="l">
              <a:lnSpc>
                <a:spcPts val="2143"/>
              </a:lnSpc>
              <a:spcBef>
                <a:spcPts val="1029"/>
              </a:spcBef>
              <a:spcAft>
                <a:spcPts val="1029"/>
              </a:spcAft>
              <a:buNone/>
            </a:pPr>
            <a:endParaRPr lang="pl-PL" b="0" i="0" dirty="0">
              <a:solidFill>
                <a:srgbClr val="F8FAFF"/>
              </a:solidFill>
              <a:effectLst/>
              <a:latin typeface="quote-cjk-patch"/>
            </a:endParaRPr>
          </a:p>
          <a:p>
            <a:pPr marL="742950" lvl="1" indent="-285750" algn="l">
              <a:lnSpc>
                <a:spcPts val="2143"/>
              </a:lnSpc>
              <a:spcBef>
                <a:spcPts val="300"/>
              </a:spcBef>
              <a:spcAft>
                <a:spcPts val="1029"/>
              </a:spcAft>
              <a:buFont typeface="Arial" panose="020B0604020202020204" pitchFamily="34" charset="0"/>
              <a:buChar char="•"/>
            </a:pPr>
            <a:r>
              <a:rPr lang="pl-PL" b="0" i="1" dirty="0">
                <a:solidFill>
                  <a:srgbClr val="F8FAFF"/>
                </a:solidFill>
                <a:effectLst/>
                <a:latin typeface="quote-cjk-patch"/>
              </a:rPr>
              <a:t>Dziedziczenie</a:t>
            </a:r>
            <a:r>
              <a:rPr lang="pl-PL" b="0" i="0" dirty="0">
                <a:solidFill>
                  <a:srgbClr val="F8FAFF"/>
                </a:solidFill>
                <a:effectLst/>
                <a:latin typeface="quote-cjk-patch"/>
              </a:rPr>
              <a:t>: "is-a" (HTMLReport </a:t>
            </a:r>
            <a:r>
              <a:rPr lang="pl-PL" b="1" i="0" dirty="0">
                <a:solidFill>
                  <a:srgbClr val="F8FAFF"/>
                </a:solidFill>
                <a:effectLst/>
                <a:latin typeface="quote-cjk-patch"/>
              </a:rPr>
              <a:t>jest</a:t>
            </a:r>
            <a:r>
              <a:rPr lang="pl-PL" b="0" i="0" dirty="0">
                <a:solidFill>
                  <a:srgbClr val="F8FAFF"/>
                </a:solidFill>
                <a:effectLst/>
                <a:latin typeface="quote-cjk-patch"/>
              </a:rPr>
              <a:t> Reportem).</a:t>
            </a:r>
          </a:p>
          <a:p>
            <a:pPr marL="742950" lvl="1" indent="-285750" algn="l">
              <a:lnSpc>
                <a:spcPts val="2143"/>
              </a:lnSpc>
              <a:spcBef>
                <a:spcPts val="300"/>
              </a:spcBef>
              <a:spcAft>
                <a:spcPts val="1029"/>
              </a:spcAft>
              <a:buFont typeface="Arial" panose="020B0604020202020204" pitchFamily="34" charset="0"/>
              <a:buChar char="•"/>
            </a:pPr>
            <a:r>
              <a:rPr lang="pl-PL" b="0" i="1" dirty="0">
                <a:solidFill>
                  <a:srgbClr val="F8FAFF"/>
                </a:solidFill>
                <a:effectLst/>
                <a:latin typeface="quote-cjk-patch"/>
              </a:rPr>
              <a:t>Kompozycja</a:t>
            </a:r>
            <a:r>
              <a:rPr lang="pl-PL" b="0" i="0" dirty="0">
                <a:solidFill>
                  <a:srgbClr val="F8FAFF"/>
                </a:solidFill>
                <a:effectLst/>
                <a:latin typeface="quote-cjk-patch"/>
              </a:rPr>
              <a:t>: "has-a" (HTMLReport </a:t>
            </a:r>
            <a:r>
              <a:rPr lang="pl-PL" b="1" i="0" dirty="0">
                <a:solidFill>
                  <a:srgbClr val="F8FAFF"/>
                </a:solidFill>
                <a:effectLst/>
                <a:latin typeface="quote-cjk-patch"/>
              </a:rPr>
              <a:t>ma</a:t>
            </a:r>
            <a:r>
              <a:rPr lang="pl-PL" b="0" i="0" dirty="0">
                <a:solidFill>
                  <a:srgbClr val="F8FAFF"/>
                </a:solidFill>
                <a:effectLst/>
                <a:latin typeface="quote-cjk-patch"/>
              </a:rPr>
              <a:t> komponent formatujący).</a:t>
            </a:r>
          </a:p>
        </p:txBody>
      </p:sp>
      <p:sp>
        <p:nvSpPr>
          <p:cNvPr id="4" name="Text Placeholder 3">
            <a:extLst>
              <a:ext uri="{FF2B5EF4-FFF2-40B4-BE49-F238E27FC236}">
                <a16:creationId xmlns:a16="http://schemas.microsoft.com/office/drawing/2014/main" id="{D869B691-4439-96D5-5962-A0384EA3E8C1}"/>
              </a:ext>
            </a:extLst>
          </p:cNvPr>
          <p:cNvSpPr>
            <a:spLocks noGrp="1"/>
          </p:cNvSpPr>
          <p:nvPr>
            <p:ph type="body" sz="quarter" idx="33"/>
          </p:nvPr>
        </p:nvSpPr>
        <p:spPr/>
        <p:txBody>
          <a:bodyPr/>
          <a:lstStyle/>
          <a:p>
            <a:r>
              <a:rPr lang="pl-PL" b="0" i="0" dirty="0">
                <a:solidFill>
                  <a:srgbClr val="F8FAFF"/>
                </a:solidFill>
                <a:effectLst/>
                <a:latin typeface="quote-cjk-patch"/>
              </a:rPr>
              <a:t>Dziedziczenie jest potężne, ale </a:t>
            </a:r>
            <a:r>
              <a:rPr lang="pl-PL" b="1" i="0" dirty="0">
                <a:solidFill>
                  <a:srgbClr val="F8FAFF"/>
                </a:solidFill>
                <a:effectLst/>
                <a:latin typeface="quote-cjk-patch"/>
              </a:rPr>
              <a:t>nie jest narzędziem uniwersalnym</a:t>
            </a:r>
            <a:r>
              <a:rPr lang="pl-PL" b="0" i="0" dirty="0">
                <a:solidFill>
                  <a:srgbClr val="F8FAFF"/>
                </a:solidFill>
                <a:effectLst/>
                <a:latin typeface="quote-cjk-patch"/>
              </a:rPr>
              <a:t>.</a:t>
            </a:r>
          </a:p>
          <a:p>
            <a:endParaRPr lang="en-GB" dirty="0"/>
          </a:p>
        </p:txBody>
      </p:sp>
      <p:sp>
        <p:nvSpPr>
          <p:cNvPr id="5" name="Text Placeholder 4">
            <a:extLst>
              <a:ext uri="{FF2B5EF4-FFF2-40B4-BE49-F238E27FC236}">
                <a16:creationId xmlns:a16="http://schemas.microsoft.com/office/drawing/2014/main" id="{D1130964-1AD6-F1E7-2EE0-2D8D50C12445}"/>
              </a:ext>
            </a:extLst>
          </p:cNvPr>
          <p:cNvSpPr>
            <a:spLocks noGrp="1"/>
          </p:cNvSpPr>
          <p:nvPr>
            <p:ph type="body" sz="quarter" idx="34"/>
          </p:nvPr>
        </p:nvSpPr>
        <p:spPr/>
        <p:txBody>
          <a:bodyPr/>
          <a:lstStyle/>
          <a:p>
            <a:r>
              <a:rPr lang="pl-PL" b="1" i="0" dirty="0">
                <a:solidFill>
                  <a:srgbClr val="F8FAFF"/>
                </a:solidFill>
                <a:effectLst/>
                <a:latin typeface="quote-cjk-patch"/>
              </a:rPr>
              <a:t>Zalety kompozycji</a:t>
            </a:r>
            <a:r>
              <a:rPr lang="pl-PL" b="0" i="0" dirty="0">
                <a:solidFill>
                  <a:srgbClr val="F8FAFF"/>
                </a:solidFill>
                <a:effectLst/>
                <a:latin typeface="quote-cjk-patch"/>
              </a:rPr>
              <a:t>: Luźne powiązania, łatwa wymiana komponentów.</a:t>
            </a:r>
          </a:p>
          <a:p>
            <a:endParaRPr lang="en-GB" dirty="0"/>
          </a:p>
        </p:txBody>
      </p:sp>
      <p:sp>
        <p:nvSpPr>
          <p:cNvPr id="6" name="Text Placeholder 5">
            <a:extLst>
              <a:ext uri="{FF2B5EF4-FFF2-40B4-BE49-F238E27FC236}">
                <a16:creationId xmlns:a16="http://schemas.microsoft.com/office/drawing/2014/main" id="{5F1845AD-9A09-0A3F-6CFB-2DC51681BED6}"/>
              </a:ext>
            </a:extLst>
          </p:cNvPr>
          <p:cNvSpPr>
            <a:spLocks noGrp="1"/>
          </p:cNvSpPr>
          <p:nvPr>
            <p:ph type="body" sz="quarter" idx="35"/>
          </p:nvPr>
        </p:nvSpPr>
        <p:spPr/>
        <p:txBody>
          <a:bodyPr/>
          <a:lstStyle/>
          <a:p>
            <a:r>
              <a:rPr lang="pl-PL" b="0" i="0" dirty="0">
                <a:solidFill>
                  <a:srgbClr val="F8FAFF"/>
                </a:solidFill>
                <a:effectLst/>
                <a:latin typeface="quote-cjk-patch"/>
              </a:rPr>
              <a:t>Badanie Microsoftu: Systemy oparte na kompozycji mają o 40% mniej błędów związanych ze zmianami w kodzie.</a:t>
            </a:r>
          </a:p>
          <a:p>
            <a:endParaRPr lang="en-GB" dirty="0"/>
          </a:p>
        </p:txBody>
      </p:sp>
      <p:sp>
        <p:nvSpPr>
          <p:cNvPr id="7" name="Footer Placeholder 6">
            <a:extLst>
              <a:ext uri="{FF2B5EF4-FFF2-40B4-BE49-F238E27FC236}">
                <a16:creationId xmlns:a16="http://schemas.microsoft.com/office/drawing/2014/main" id="{3D56966C-8007-DF4D-0EB0-86BFE313D1A5}"/>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51E508ED-118D-D905-D8CD-8684B884ACFA}"/>
              </a:ext>
            </a:extLst>
          </p:cNvPr>
          <p:cNvSpPr>
            <a:spLocks noGrp="1"/>
          </p:cNvSpPr>
          <p:nvPr>
            <p:ph type="sldNum" sz="quarter" idx="12"/>
          </p:nvPr>
        </p:nvSpPr>
        <p:spPr/>
        <p:txBody>
          <a:bodyPr/>
          <a:lstStyle/>
          <a:p>
            <a:pPr rtl="0"/>
            <a:fld id="{FE024F78-56A6-7740-B68D-8D4D026EDF3F}" type="slidenum">
              <a:rPr lang="en-GB" smtClean="0"/>
              <a:pPr rtl="0"/>
              <a:t>30</a:t>
            </a:fld>
            <a:endParaRPr lang="en-GB" dirty="0"/>
          </a:p>
        </p:txBody>
      </p:sp>
    </p:spTree>
    <p:extLst>
      <p:ext uri="{BB962C8B-B14F-4D97-AF65-F5344CB8AC3E}">
        <p14:creationId xmlns:p14="http://schemas.microsoft.com/office/powerpoint/2010/main" val="3307922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3F24-FE5E-F8DE-B3B6-743D75975812}"/>
              </a:ext>
            </a:extLst>
          </p:cNvPr>
          <p:cNvSpPr>
            <a:spLocks noGrp="1"/>
          </p:cNvSpPr>
          <p:nvPr>
            <p:ph type="title"/>
          </p:nvPr>
        </p:nvSpPr>
        <p:spPr/>
        <p:txBody>
          <a:bodyPr/>
          <a:lstStyle/>
          <a:p>
            <a:r>
              <a:rPr lang="en-GB" b="1" i="0" dirty="0" err="1">
                <a:solidFill>
                  <a:srgbClr val="F8FAFF"/>
                </a:solidFill>
                <a:effectLst/>
                <a:latin typeface="quote-cjk-patch"/>
              </a:rPr>
              <a:t>Podsumowanie</a:t>
            </a:r>
            <a:endParaRPr lang="en-GB" dirty="0"/>
          </a:p>
        </p:txBody>
      </p:sp>
      <p:sp>
        <p:nvSpPr>
          <p:cNvPr id="3" name="Text Placeholder 2">
            <a:extLst>
              <a:ext uri="{FF2B5EF4-FFF2-40B4-BE49-F238E27FC236}">
                <a16:creationId xmlns:a16="http://schemas.microsoft.com/office/drawing/2014/main" id="{2671A7AE-C958-733F-AD85-90010915B192}"/>
              </a:ext>
            </a:extLst>
          </p:cNvPr>
          <p:cNvSpPr>
            <a:spLocks noGrp="1"/>
          </p:cNvSpPr>
          <p:nvPr>
            <p:ph type="body" sz="quarter" idx="29"/>
          </p:nvPr>
        </p:nvSpPr>
        <p:spPr/>
        <p:txBody>
          <a:bodyPr/>
          <a:lstStyle/>
          <a:p>
            <a:endParaRPr lang="en-GB" dirty="0"/>
          </a:p>
        </p:txBody>
      </p:sp>
      <p:sp>
        <p:nvSpPr>
          <p:cNvPr id="4" name="Text Placeholder 3">
            <a:extLst>
              <a:ext uri="{FF2B5EF4-FFF2-40B4-BE49-F238E27FC236}">
                <a16:creationId xmlns:a16="http://schemas.microsoft.com/office/drawing/2014/main" id="{812059B0-E5B7-8179-9B16-1FE1BD92C62B}"/>
              </a:ext>
            </a:extLst>
          </p:cNvPr>
          <p:cNvSpPr>
            <a:spLocks noGrp="1"/>
          </p:cNvSpPr>
          <p:nvPr>
            <p:ph type="body" sz="quarter" idx="33"/>
          </p:nvPr>
        </p:nvSpPr>
        <p:spPr>
          <a:xfrm>
            <a:off x="1557437" y="1883121"/>
            <a:ext cx="2505521" cy="3199037"/>
          </a:xfrm>
        </p:spPr>
        <p:txBody>
          <a:bodyPr/>
          <a:lstStyle/>
          <a:p>
            <a:pPr algn="l">
              <a:lnSpc>
                <a:spcPts val="2143"/>
              </a:lnSpc>
              <a:spcBef>
                <a:spcPts val="1029"/>
              </a:spcBef>
              <a:spcAft>
                <a:spcPts val="1029"/>
              </a:spcAft>
              <a:buNone/>
            </a:pPr>
            <a:endParaRPr lang="pl-PL" b="0" i="0" dirty="0">
              <a:solidFill>
                <a:srgbClr val="F8FAFF"/>
              </a:solidFill>
              <a:effectLst/>
              <a:latin typeface="quote-cjk-patch"/>
            </a:endParaRPr>
          </a:p>
          <a:p>
            <a:pPr algn="l">
              <a:lnSpc>
                <a:spcPts val="2143"/>
              </a:lnSpc>
              <a:spcBef>
                <a:spcPts val="1029"/>
              </a:spcBef>
              <a:spcAft>
                <a:spcPts val="1029"/>
              </a:spcAft>
              <a:buFont typeface="+mj-lt"/>
              <a:buAutoNum type="arabicPeriod"/>
            </a:pPr>
            <a:r>
              <a:rPr lang="pl-PL" b="0" i="0" dirty="0">
                <a:solidFill>
                  <a:srgbClr val="F8FAFF"/>
                </a:solidFill>
                <a:effectLst/>
                <a:latin typeface="quote-cjk-patch"/>
              </a:rPr>
              <a:t>Dziedziczenie jest potężne, ale </a:t>
            </a:r>
            <a:r>
              <a:rPr lang="pl-PL" b="1" i="0" dirty="0">
                <a:solidFill>
                  <a:srgbClr val="F8FAFF"/>
                </a:solidFill>
                <a:effectLst/>
                <a:latin typeface="quote-cjk-patch"/>
              </a:rPr>
              <a:t>nie jest narzędziem uniwersalnym</a:t>
            </a:r>
            <a:r>
              <a:rPr lang="pl-PL" b="0" i="0" dirty="0">
                <a:solidFill>
                  <a:srgbClr val="F8FAFF"/>
                </a:solidFill>
                <a:effectLst/>
                <a:latin typeface="quote-cjk-patch"/>
              </a:rPr>
              <a:t>.</a:t>
            </a:r>
          </a:p>
          <a:p>
            <a:pPr algn="l">
              <a:lnSpc>
                <a:spcPts val="2143"/>
              </a:lnSpc>
              <a:spcBef>
                <a:spcPts val="300"/>
              </a:spcBef>
              <a:spcAft>
                <a:spcPts val="1029"/>
              </a:spcAft>
              <a:buFont typeface="+mj-lt"/>
              <a:buAutoNum type="arabicPeriod"/>
            </a:pPr>
            <a:r>
              <a:rPr lang="pl-PL" b="1" i="0" dirty="0">
                <a:solidFill>
                  <a:srgbClr val="F8FAFF"/>
                </a:solidFill>
                <a:effectLst/>
                <a:latin typeface="quote-cjk-patch"/>
              </a:rPr>
              <a:t>Zasada Liskov</a:t>
            </a:r>
            <a:r>
              <a:rPr lang="pl-PL" b="0" i="0" dirty="0">
                <a:solidFill>
                  <a:srgbClr val="F8FAFF"/>
                </a:solidFill>
                <a:effectLst/>
                <a:latin typeface="quote-cjk-patch"/>
              </a:rPr>
              <a:t> to "strażnik" poprawności hierarchii klas.</a:t>
            </a:r>
          </a:p>
          <a:p>
            <a:pPr algn="l">
              <a:lnSpc>
                <a:spcPts val="2143"/>
              </a:lnSpc>
              <a:spcBef>
                <a:spcPts val="300"/>
              </a:spcBef>
              <a:spcAft>
                <a:spcPts val="1029"/>
              </a:spcAft>
              <a:buFont typeface="+mj-lt"/>
              <a:buAutoNum type="arabicPeriod"/>
            </a:pPr>
            <a:r>
              <a:rPr lang="pl-PL" b="0" i="0" dirty="0">
                <a:solidFill>
                  <a:srgbClr val="F8FAFF"/>
                </a:solidFill>
                <a:effectLst/>
                <a:latin typeface="quote-cjk-patch"/>
              </a:rPr>
              <a:t>Wzorce projektowe oparte na dziedziczeniu (Fabryka, Szablon) wymagają ostrożności.</a:t>
            </a:r>
          </a:p>
          <a:p>
            <a:pPr algn="l">
              <a:lnSpc>
                <a:spcPts val="2143"/>
              </a:lnSpc>
              <a:spcBef>
                <a:spcPts val="300"/>
              </a:spcBef>
              <a:spcAft>
                <a:spcPts val="1029"/>
              </a:spcAft>
              <a:buFont typeface="+mj-lt"/>
              <a:buAutoNum type="arabicPeriod"/>
            </a:pPr>
            <a:r>
              <a:rPr lang="pl-PL" b="1" i="0" dirty="0">
                <a:solidFill>
                  <a:srgbClr val="F8FAFF"/>
                </a:solidFill>
                <a:effectLst/>
                <a:latin typeface="quote-cjk-patch"/>
              </a:rPr>
              <a:t>Kompozycja + interfejsy</a:t>
            </a:r>
            <a:r>
              <a:rPr lang="pl-PL" b="0" i="0" dirty="0">
                <a:solidFill>
                  <a:srgbClr val="F8FAFF"/>
                </a:solidFill>
                <a:effectLst/>
                <a:latin typeface="quote-cjk-patch"/>
              </a:rPr>
              <a:t> to złoty standard elastycznego projektowania.</a:t>
            </a:r>
          </a:p>
          <a:p>
            <a:endParaRPr lang="en-GB" dirty="0"/>
          </a:p>
        </p:txBody>
      </p:sp>
      <p:sp>
        <p:nvSpPr>
          <p:cNvPr id="5" name="Text Placeholder 4">
            <a:extLst>
              <a:ext uri="{FF2B5EF4-FFF2-40B4-BE49-F238E27FC236}">
                <a16:creationId xmlns:a16="http://schemas.microsoft.com/office/drawing/2014/main" id="{F6C6EAB1-326F-5302-0A14-90824F56802B}"/>
              </a:ext>
            </a:extLst>
          </p:cNvPr>
          <p:cNvSpPr>
            <a:spLocks noGrp="1"/>
          </p:cNvSpPr>
          <p:nvPr>
            <p:ph type="body" sz="quarter" idx="34"/>
          </p:nvPr>
        </p:nvSpPr>
        <p:spPr>
          <a:xfrm>
            <a:off x="4800601" y="2897110"/>
            <a:ext cx="2587137" cy="2652664"/>
          </a:xfrm>
        </p:spPr>
        <p:txBody>
          <a:bodyPr/>
          <a:lstStyle/>
          <a:p>
            <a:r>
              <a:rPr lang="pl-PL" b="0" i="1" dirty="0">
                <a:solidFill>
                  <a:srgbClr val="F8FAFF"/>
                </a:solidFill>
                <a:effectLst/>
                <a:latin typeface="quote-cjk-patch"/>
              </a:rPr>
              <a:t>Czy </a:t>
            </a:r>
            <a:r>
              <a:rPr lang="pl-PL" b="0" i="1" dirty="0" err="1">
                <a:solidFill>
                  <a:srgbClr val="F8FAFF"/>
                </a:solidFill>
                <a:effectLst/>
                <a:latin typeface="quote-cjk-patch"/>
              </a:rPr>
              <a:t>metaklasy</a:t>
            </a:r>
            <a:r>
              <a:rPr lang="pl-PL" b="0" i="1" dirty="0">
                <a:solidFill>
                  <a:srgbClr val="F8FAFF"/>
                </a:solidFill>
                <a:effectLst/>
                <a:latin typeface="quote-cjk-patch"/>
              </a:rPr>
              <a:t> mają praktyczne zastosowanie?</a:t>
            </a:r>
            <a:endParaRPr lang="en-US" b="0" i="1" dirty="0">
              <a:solidFill>
                <a:srgbClr val="F8FAFF"/>
              </a:solidFill>
              <a:effectLst/>
              <a:latin typeface="quote-cjk-patch"/>
            </a:endParaRPr>
          </a:p>
          <a:p>
            <a:r>
              <a:rPr lang="pl-PL" b="0" i="1" dirty="0">
                <a:solidFill>
                  <a:srgbClr val="F8FAFF"/>
                </a:solidFill>
                <a:effectLst/>
                <a:latin typeface="quote-cjk-patch"/>
              </a:rPr>
              <a:t>Jak radzić sobie z dziedziczeniem w językach bez wielokrotnego dziedziczenia?</a:t>
            </a:r>
            <a:endParaRPr lang="en-GB" dirty="0"/>
          </a:p>
        </p:txBody>
      </p:sp>
      <p:sp>
        <p:nvSpPr>
          <p:cNvPr id="6" name="Text Placeholder 5">
            <a:extLst>
              <a:ext uri="{FF2B5EF4-FFF2-40B4-BE49-F238E27FC236}">
                <a16:creationId xmlns:a16="http://schemas.microsoft.com/office/drawing/2014/main" id="{5034E682-E59B-B5B9-9916-519E23AAF396}"/>
              </a:ext>
            </a:extLst>
          </p:cNvPr>
          <p:cNvSpPr>
            <a:spLocks noGrp="1"/>
          </p:cNvSpPr>
          <p:nvPr>
            <p:ph type="body" sz="quarter" idx="35"/>
          </p:nvPr>
        </p:nvSpPr>
        <p:spPr/>
        <p:txBody>
          <a:bodyPr/>
          <a:lstStyle/>
          <a:p>
            <a:pPr algn="l">
              <a:lnSpc>
                <a:spcPts val="2143"/>
              </a:lnSpc>
              <a:spcBef>
                <a:spcPts val="1029"/>
              </a:spcBef>
              <a:spcAft>
                <a:spcPts val="1029"/>
              </a:spcAft>
              <a:buFont typeface="Arial" panose="020B0604020202020204" pitchFamily="34" charset="0"/>
              <a:buChar char="•"/>
            </a:pPr>
            <a:r>
              <a:rPr lang="pl-PL" b="0" i="0" dirty="0">
                <a:solidFill>
                  <a:srgbClr val="F8FAFF"/>
                </a:solidFill>
                <a:effectLst/>
                <a:latin typeface="quote-cjk-patch"/>
              </a:rPr>
              <a:t>Używaj dziedziczenia tylko do modelowania relacji </a:t>
            </a:r>
            <a:r>
              <a:rPr lang="pl-PL" b="1" i="0" dirty="0">
                <a:solidFill>
                  <a:srgbClr val="F8FAFF"/>
                </a:solidFill>
                <a:effectLst/>
                <a:latin typeface="quote-cjk-patch"/>
              </a:rPr>
              <a:t>czystego "is-a"</a:t>
            </a:r>
            <a:r>
              <a:rPr lang="pl-PL" b="0" i="0" dirty="0">
                <a:solidFill>
                  <a:srgbClr val="F8FAFF"/>
                </a:solidFill>
                <a:effectLst/>
                <a:latin typeface="quote-cjk-patch"/>
              </a:rPr>
              <a:t>.</a:t>
            </a:r>
          </a:p>
          <a:p>
            <a:pPr algn="l">
              <a:lnSpc>
                <a:spcPts val="2143"/>
              </a:lnSpc>
              <a:spcBef>
                <a:spcPts val="300"/>
              </a:spcBef>
              <a:spcAft>
                <a:spcPts val="1029"/>
              </a:spcAft>
              <a:buFont typeface="Arial" panose="020B0604020202020204" pitchFamily="34" charset="0"/>
              <a:buChar char="•"/>
            </a:pPr>
            <a:r>
              <a:rPr lang="pl-PL" b="0" i="0" dirty="0">
                <a:solidFill>
                  <a:srgbClr val="F8FAFF"/>
                </a:solidFill>
                <a:effectLst/>
                <a:latin typeface="quote-cjk-patch"/>
              </a:rPr>
              <a:t>Testuj podklasy pod kątem zamienności z klasą bazową (LSP).</a:t>
            </a:r>
          </a:p>
          <a:p>
            <a:pPr algn="l">
              <a:lnSpc>
                <a:spcPts val="2143"/>
              </a:lnSpc>
              <a:spcBef>
                <a:spcPts val="300"/>
              </a:spcBef>
              <a:spcAft>
                <a:spcPts val="1029"/>
              </a:spcAft>
              <a:buFont typeface="Arial" panose="020B0604020202020204" pitchFamily="34" charset="0"/>
              <a:buChar char="•"/>
            </a:pPr>
            <a:r>
              <a:rPr lang="pl-PL" b="0" i="0" dirty="0">
                <a:solidFill>
                  <a:srgbClr val="F8FAFF"/>
                </a:solidFill>
                <a:effectLst/>
                <a:latin typeface="quote-cjk-patch"/>
              </a:rPr>
              <a:t>Preferuj kompozycję, gdy możliwość rozbudowy jest nieprzewidywalna.</a:t>
            </a:r>
          </a:p>
          <a:p>
            <a:endParaRPr lang="en-GB" dirty="0"/>
          </a:p>
        </p:txBody>
      </p:sp>
      <p:sp>
        <p:nvSpPr>
          <p:cNvPr id="7" name="Footer Placeholder 6">
            <a:extLst>
              <a:ext uri="{FF2B5EF4-FFF2-40B4-BE49-F238E27FC236}">
                <a16:creationId xmlns:a16="http://schemas.microsoft.com/office/drawing/2014/main" id="{30B5D566-E981-01F1-B564-1A92AF4C6335}"/>
              </a:ext>
            </a:extLst>
          </p:cNvPr>
          <p:cNvSpPr>
            <a:spLocks noGrp="1"/>
          </p:cNvSpPr>
          <p:nvPr>
            <p:ph type="ftr" sz="quarter" idx="11"/>
          </p:nvPr>
        </p:nvSpPr>
        <p:spPr/>
        <p:txBody>
          <a:bodyPr/>
          <a:lstStyle/>
          <a:p>
            <a:pPr rtl="0"/>
            <a:endParaRPr lang="en-GB" dirty="0"/>
          </a:p>
        </p:txBody>
      </p:sp>
      <p:sp>
        <p:nvSpPr>
          <p:cNvPr id="8" name="Slide Number Placeholder 7">
            <a:extLst>
              <a:ext uri="{FF2B5EF4-FFF2-40B4-BE49-F238E27FC236}">
                <a16:creationId xmlns:a16="http://schemas.microsoft.com/office/drawing/2014/main" id="{26F725AB-8244-CF0C-827F-4A61F98A857F}"/>
              </a:ext>
            </a:extLst>
          </p:cNvPr>
          <p:cNvSpPr>
            <a:spLocks noGrp="1"/>
          </p:cNvSpPr>
          <p:nvPr>
            <p:ph type="sldNum" sz="quarter" idx="12"/>
          </p:nvPr>
        </p:nvSpPr>
        <p:spPr/>
        <p:txBody>
          <a:bodyPr/>
          <a:lstStyle/>
          <a:p>
            <a:pPr rtl="0"/>
            <a:fld id="{FE024F78-56A6-7740-B68D-8D4D026EDF3F}" type="slidenum">
              <a:rPr lang="en-GB" smtClean="0"/>
              <a:pPr rtl="0"/>
              <a:t>31</a:t>
            </a:fld>
            <a:endParaRPr lang="en-GB" dirty="0"/>
          </a:p>
        </p:txBody>
      </p:sp>
    </p:spTree>
    <p:extLst>
      <p:ext uri="{BB962C8B-B14F-4D97-AF65-F5344CB8AC3E}">
        <p14:creationId xmlns:p14="http://schemas.microsoft.com/office/powerpoint/2010/main" val="3016173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en-GB"/>
            </a:defPPr>
          </a:lstStyle>
          <a:p>
            <a:pPr rtl="0"/>
            <a:r>
              <a:rPr lang="en-GB" dirty="0"/>
              <a:t>Paweł Barnaś, Michał </a:t>
            </a:r>
            <a:r>
              <a:rPr lang="en-GB" dirty="0" err="1"/>
              <a:t>Wnęk</a:t>
            </a:r>
            <a:endParaRPr lang="en-GB" dirty="0"/>
          </a:p>
          <a:p>
            <a:pPr rtl="0"/>
            <a:endParaRPr lang="en-GB"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en-GB"/>
            </a:defPPr>
          </a:lstStyle>
          <a:p>
            <a:pPr rtl="0"/>
            <a:endParaRPr lang="en-GB"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32</a:t>
            </a:fld>
            <a:endParaRPr lang="en-GB" dirty="0"/>
          </a:p>
        </p:txBody>
      </p:sp>
    </p:spTree>
    <p:extLst>
      <p:ext uri="{BB962C8B-B14F-4D97-AF65-F5344CB8AC3E}">
        <p14:creationId xmlns:p14="http://schemas.microsoft.com/office/powerpoint/2010/main" val="7900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F2007-60FF-90D6-E68F-F5FEEF44C477}"/>
              </a:ext>
            </a:extLst>
          </p:cNvPr>
          <p:cNvSpPr>
            <a:spLocks noGrp="1"/>
          </p:cNvSpPr>
          <p:nvPr>
            <p:ph type="title"/>
          </p:nvPr>
        </p:nvSpPr>
        <p:spPr>
          <a:xfrm>
            <a:off x="197903" y="192028"/>
            <a:ext cx="6910627" cy="1164882"/>
          </a:xfrm>
        </p:spPr>
        <p:txBody>
          <a:bodyPr/>
          <a:lstStyle/>
          <a:p>
            <a:r>
              <a:rPr lang="pl-PL" dirty="0"/>
              <a:t>Duck </a:t>
            </a:r>
            <a:r>
              <a:rPr lang="pl-PL" dirty="0" err="1"/>
              <a:t>typing</a:t>
            </a:r>
            <a:endParaRPr lang="pl-PL" dirty="0"/>
          </a:p>
        </p:txBody>
      </p:sp>
      <p:sp>
        <p:nvSpPr>
          <p:cNvPr id="6" name="Slide Number Placeholder 5">
            <a:extLst>
              <a:ext uri="{FF2B5EF4-FFF2-40B4-BE49-F238E27FC236}">
                <a16:creationId xmlns:a16="http://schemas.microsoft.com/office/drawing/2014/main" id="{ADFB1E44-31CC-CE82-CF1D-C8EA36F09C42}"/>
              </a:ext>
            </a:extLst>
          </p:cNvPr>
          <p:cNvSpPr>
            <a:spLocks noGrp="1"/>
          </p:cNvSpPr>
          <p:nvPr>
            <p:ph type="sldNum" sz="quarter" idx="12"/>
          </p:nvPr>
        </p:nvSpPr>
        <p:spPr/>
        <p:txBody>
          <a:bodyPr/>
          <a:lstStyle/>
          <a:p>
            <a:pPr rtl="0"/>
            <a:fld id="{FE024F78-56A6-7740-B68D-8D4D026EDF3F}" type="slidenum">
              <a:rPr lang="en-GB" smtClean="0"/>
              <a:pPr rtl="0"/>
              <a:t>4</a:t>
            </a:fld>
            <a:endParaRPr lang="en-GB" dirty="0"/>
          </a:p>
        </p:txBody>
      </p:sp>
      <p:pic>
        <p:nvPicPr>
          <p:cNvPr id="8" name="Picture 7">
            <a:extLst>
              <a:ext uri="{FF2B5EF4-FFF2-40B4-BE49-F238E27FC236}">
                <a16:creationId xmlns:a16="http://schemas.microsoft.com/office/drawing/2014/main" id="{7EF29E6F-C9F9-DD85-7605-4E47BA587752}"/>
              </a:ext>
            </a:extLst>
          </p:cNvPr>
          <p:cNvPicPr>
            <a:picLocks noChangeAspect="1"/>
          </p:cNvPicPr>
          <p:nvPr/>
        </p:nvPicPr>
        <p:blipFill>
          <a:blip r:embed="rId3"/>
          <a:stretch>
            <a:fillRect/>
          </a:stretch>
        </p:blipFill>
        <p:spPr>
          <a:xfrm>
            <a:off x="197903" y="2156061"/>
            <a:ext cx="9231013" cy="3296110"/>
          </a:xfrm>
          <a:prstGeom prst="rect">
            <a:avLst/>
          </a:prstGeom>
        </p:spPr>
      </p:pic>
      <p:pic>
        <p:nvPicPr>
          <p:cNvPr id="10" name="Picture 9">
            <a:extLst>
              <a:ext uri="{FF2B5EF4-FFF2-40B4-BE49-F238E27FC236}">
                <a16:creationId xmlns:a16="http://schemas.microsoft.com/office/drawing/2014/main" id="{8EF07472-A52F-565A-C655-1B2633B9D846}"/>
              </a:ext>
            </a:extLst>
          </p:cNvPr>
          <p:cNvPicPr>
            <a:picLocks noChangeAspect="1"/>
          </p:cNvPicPr>
          <p:nvPr/>
        </p:nvPicPr>
        <p:blipFill>
          <a:blip r:embed="rId4"/>
          <a:stretch>
            <a:fillRect/>
          </a:stretch>
        </p:blipFill>
        <p:spPr>
          <a:xfrm>
            <a:off x="197903" y="5572446"/>
            <a:ext cx="1818416" cy="678875"/>
          </a:xfrm>
          <a:prstGeom prst="rect">
            <a:avLst/>
          </a:prstGeom>
        </p:spPr>
      </p:pic>
    </p:spTree>
    <p:extLst>
      <p:ext uri="{BB962C8B-B14F-4D97-AF65-F5344CB8AC3E}">
        <p14:creationId xmlns:p14="http://schemas.microsoft.com/office/powerpoint/2010/main" val="301411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654D-05B3-C126-755C-B8FC1C917AEE}"/>
              </a:ext>
            </a:extLst>
          </p:cNvPr>
          <p:cNvSpPr>
            <a:spLocks noGrp="1"/>
          </p:cNvSpPr>
          <p:nvPr>
            <p:ph type="title"/>
          </p:nvPr>
        </p:nvSpPr>
        <p:spPr>
          <a:xfrm>
            <a:off x="188849" y="47173"/>
            <a:ext cx="7334581" cy="1164882"/>
          </a:xfrm>
        </p:spPr>
        <p:txBody>
          <a:bodyPr/>
          <a:lstStyle/>
          <a:p>
            <a:r>
              <a:rPr lang="pl-PL" dirty="0"/>
              <a:t>Diamond Problem &amp; MRO</a:t>
            </a:r>
          </a:p>
        </p:txBody>
      </p:sp>
      <p:sp>
        <p:nvSpPr>
          <p:cNvPr id="6" name="Slide Number Placeholder 5">
            <a:extLst>
              <a:ext uri="{FF2B5EF4-FFF2-40B4-BE49-F238E27FC236}">
                <a16:creationId xmlns:a16="http://schemas.microsoft.com/office/drawing/2014/main" id="{12F3BF47-206E-3115-6C12-2B8DCBD23AF2}"/>
              </a:ext>
            </a:extLst>
          </p:cNvPr>
          <p:cNvSpPr>
            <a:spLocks noGrp="1"/>
          </p:cNvSpPr>
          <p:nvPr>
            <p:ph type="sldNum" sz="quarter" idx="12"/>
          </p:nvPr>
        </p:nvSpPr>
        <p:spPr/>
        <p:txBody>
          <a:bodyPr/>
          <a:lstStyle/>
          <a:p>
            <a:pPr rtl="0"/>
            <a:fld id="{FE024F78-56A6-7740-B68D-8D4D026EDF3F}" type="slidenum">
              <a:rPr lang="en-GB" smtClean="0"/>
              <a:pPr rtl="0"/>
              <a:t>5</a:t>
            </a:fld>
            <a:endParaRPr lang="en-GB" dirty="0"/>
          </a:p>
        </p:txBody>
      </p:sp>
      <p:pic>
        <p:nvPicPr>
          <p:cNvPr id="8" name="Picture 7">
            <a:extLst>
              <a:ext uri="{FF2B5EF4-FFF2-40B4-BE49-F238E27FC236}">
                <a16:creationId xmlns:a16="http://schemas.microsoft.com/office/drawing/2014/main" id="{BD76CB91-CBBA-8F9C-6731-40122A3BCF32}"/>
              </a:ext>
            </a:extLst>
          </p:cNvPr>
          <p:cNvPicPr>
            <a:picLocks noChangeAspect="1"/>
          </p:cNvPicPr>
          <p:nvPr/>
        </p:nvPicPr>
        <p:blipFill>
          <a:blip r:embed="rId2"/>
          <a:stretch>
            <a:fillRect/>
          </a:stretch>
        </p:blipFill>
        <p:spPr>
          <a:xfrm>
            <a:off x="84545" y="5846036"/>
            <a:ext cx="10612331" cy="342948"/>
          </a:xfrm>
          <a:prstGeom prst="rect">
            <a:avLst/>
          </a:prstGeom>
        </p:spPr>
      </p:pic>
      <p:pic>
        <p:nvPicPr>
          <p:cNvPr id="10" name="Picture 9">
            <a:extLst>
              <a:ext uri="{FF2B5EF4-FFF2-40B4-BE49-F238E27FC236}">
                <a16:creationId xmlns:a16="http://schemas.microsoft.com/office/drawing/2014/main" id="{E295089A-CDC8-8D13-7398-B4B7780B7A85}"/>
              </a:ext>
            </a:extLst>
          </p:cNvPr>
          <p:cNvPicPr>
            <a:picLocks noChangeAspect="1"/>
          </p:cNvPicPr>
          <p:nvPr/>
        </p:nvPicPr>
        <p:blipFill>
          <a:blip r:embed="rId3"/>
          <a:stretch>
            <a:fillRect/>
          </a:stretch>
        </p:blipFill>
        <p:spPr>
          <a:xfrm>
            <a:off x="84545" y="2172605"/>
            <a:ext cx="12192000" cy="3490984"/>
          </a:xfrm>
          <a:prstGeom prst="rect">
            <a:avLst/>
          </a:prstGeom>
        </p:spPr>
      </p:pic>
    </p:spTree>
    <p:extLst>
      <p:ext uri="{BB962C8B-B14F-4D97-AF65-F5344CB8AC3E}">
        <p14:creationId xmlns:p14="http://schemas.microsoft.com/office/powerpoint/2010/main" val="358413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en-GB"/>
            </a:defPPr>
          </a:lstStyle>
          <a:p>
            <a:pPr>
              <a:spcBef>
                <a:spcPts val="1372"/>
              </a:spcBef>
              <a:spcAft>
                <a:spcPts val="1029"/>
              </a:spcAft>
            </a:pPr>
            <a:r>
              <a:rPr lang="en-GB" b="1" i="0" dirty="0" err="1">
                <a:solidFill>
                  <a:srgbClr val="F8FAFF"/>
                </a:solidFill>
                <a:effectLst/>
                <a:latin typeface="quote-cjk-patch"/>
              </a:rPr>
              <a:t>Zaawansowane</a:t>
            </a:r>
            <a:r>
              <a:rPr lang="en-GB" b="1" i="0" dirty="0">
                <a:solidFill>
                  <a:srgbClr val="F8FAFF"/>
                </a:solidFill>
                <a:effectLst/>
                <a:latin typeface="quote-cjk-patch"/>
              </a:rPr>
              <a:t> </a:t>
            </a:r>
            <a:r>
              <a:rPr lang="en-GB" b="1" i="0" dirty="0" err="1">
                <a:solidFill>
                  <a:srgbClr val="F8FAFF"/>
                </a:solidFill>
                <a:effectLst/>
                <a:latin typeface="quote-cjk-patch"/>
              </a:rPr>
              <a:t>mechanizmy</a:t>
            </a:r>
            <a:r>
              <a:rPr lang="en-GB" b="1" i="0" dirty="0">
                <a:solidFill>
                  <a:srgbClr val="F8FAFF"/>
                </a:solidFill>
                <a:effectLst/>
                <a:latin typeface="quote-cjk-patch"/>
              </a:rPr>
              <a:t> OOP</a:t>
            </a:r>
            <a:endParaRPr lang="en-GB" b="0" i="0" dirty="0">
              <a:solidFill>
                <a:srgbClr val="F8FAFF"/>
              </a:solidFill>
              <a:effectLst/>
              <a:latin typeface="quote-cjk-patch"/>
            </a:endParaRP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1756372"/>
            <a:ext cx="8845828" cy="1392973"/>
          </a:xfrm>
        </p:spPr>
        <p:txBody>
          <a:bodyPr rtlCol="0"/>
          <a:lstStyle>
            <a:defPPr>
              <a:defRPr lang="en-GB"/>
            </a:defPPr>
          </a:lstStyle>
          <a:p>
            <a:pPr algn="l">
              <a:lnSpc>
                <a:spcPts val="2143"/>
              </a:lnSpc>
              <a:spcBef>
                <a:spcPts val="1029"/>
              </a:spcBef>
              <a:spcAft>
                <a:spcPts val="1029"/>
              </a:spcAft>
              <a:buNone/>
            </a:pPr>
            <a:r>
              <a:rPr lang="pl-PL" b="1" i="0" dirty="0">
                <a:solidFill>
                  <a:srgbClr val="F8FAFF"/>
                </a:solidFill>
                <a:effectLst/>
                <a:latin typeface="quote-cjk-patch"/>
              </a:rPr>
              <a:t>Problemy</a:t>
            </a:r>
            <a:r>
              <a:rPr lang="pl-PL" b="0" i="0" dirty="0">
                <a:solidFill>
                  <a:srgbClr val="F8FAFF"/>
                </a:solidFill>
                <a:effectLst/>
                <a:latin typeface="quote-cjk-patch"/>
              </a:rPr>
              <a:t>:</a:t>
            </a:r>
          </a:p>
          <a:p>
            <a:pPr algn="l">
              <a:lnSpc>
                <a:spcPts val="2143"/>
              </a:lnSpc>
              <a:spcBef>
                <a:spcPts val="1029"/>
              </a:spcBef>
              <a:spcAft>
                <a:spcPts val="1029"/>
              </a:spcAft>
              <a:buFont typeface="Arial" panose="020B0604020202020204" pitchFamily="34" charset="0"/>
              <a:buChar char="•"/>
            </a:pPr>
            <a:r>
              <a:rPr lang="pl-PL" b="0" i="0" dirty="0">
                <a:solidFill>
                  <a:srgbClr val="F8FAFF"/>
                </a:solidFill>
                <a:effectLst/>
                <a:latin typeface="quote-cjk-patch"/>
              </a:rPr>
              <a:t>Dziedziczenie wielokrotne prowadzi do konfliktów metod (np. </a:t>
            </a:r>
            <a:r>
              <a:rPr lang="pl-PL" b="0" i="1" dirty="0">
                <a:solidFill>
                  <a:srgbClr val="F8FAFF"/>
                </a:solidFill>
                <a:effectLst/>
                <a:latin typeface="quote-cjk-patch"/>
              </a:rPr>
              <a:t>Diamond Problem</a:t>
            </a:r>
            <a:r>
              <a:rPr lang="pl-PL" b="0" i="0" dirty="0">
                <a:solidFill>
                  <a:srgbClr val="F8FAFF"/>
                </a:solidFill>
                <a:effectLst/>
                <a:latin typeface="quote-cjk-patch"/>
              </a:rPr>
              <a:t>).</a:t>
            </a:r>
          </a:p>
          <a:p>
            <a:pPr algn="l">
              <a:lnSpc>
                <a:spcPts val="2143"/>
              </a:lnSpc>
              <a:spcBef>
                <a:spcPts val="300"/>
              </a:spcBef>
              <a:spcAft>
                <a:spcPts val="1029"/>
              </a:spcAft>
              <a:buFont typeface="Arial" panose="020B0604020202020204" pitchFamily="34" charset="0"/>
              <a:buChar char="•"/>
            </a:pPr>
            <a:r>
              <a:rPr lang="pl-PL" b="0" i="0" dirty="0">
                <a:solidFill>
                  <a:srgbClr val="F8FAFF"/>
                </a:solidFill>
                <a:effectLst/>
                <a:latin typeface="quote-cjk-patch"/>
              </a:rPr>
              <a:t>Metaklasy zwiększają złożoność kodu (trudność debugowania).</a:t>
            </a:r>
          </a:p>
          <a:p>
            <a:pPr rtl="0"/>
            <a:endParaRPr lang="en-GB"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rtlCol="0"/>
          <a:lstStyle>
            <a:defPPr>
              <a:defRPr lang="en-GB"/>
            </a:defPPr>
          </a:lstStyle>
          <a:p>
            <a:pPr rtl="0"/>
            <a:r>
              <a:rPr lang="en-GB" dirty="0" err="1"/>
              <a:t>Klasy</a:t>
            </a:r>
            <a:r>
              <a:rPr lang="en-GB" dirty="0"/>
              <a:t> </a:t>
            </a:r>
            <a:r>
              <a:rPr lang="en-GB" dirty="0" err="1"/>
              <a:t>abstrakcyjne</a:t>
            </a:r>
            <a:endParaRPr lang="en-GB" dirty="0"/>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rtlCol="0"/>
          <a:lstStyle>
            <a:defPPr>
              <a:defRPr lang="en-GB"/>
            </a:defPPr>
          </a:lstStyle>
          <a:p>
            <a:pPr rtl="0"/>
            <a:r>
              <a:rPr lang="en-US" dirty="0" err="1"/>
              <a:t>Interfejsy</a:t>
            </a:r>
            <a:r>
              <a:rPr lang="en-US" dirty="0"/>
              <a:t> </a:t>
            </a:r>
            <a:endParaRPr lang="en-GB" dirty="0"/>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rtlCol="0"/>
          <a:lstStyle>
            <a:defPPr>
              <a:defRPr lang="en-GB"/>
            </a:defPPr>
          </a:lstStyle>
          <a:p>
            <a:pPr rtl="0"/>
            <a:endParaRPr lang="en-GB" dirty="0"/>
          </a:p>
          <a:p>
            <a:pPr rtl="0"/>
            <a:r>
              <a:rPr lang="en-GB" dirty="0" err="1"/>
              <a:t>metaklasy</a:t>
            </a:r>
            <a:endParaRPr lang="en-GB"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rtlCol="0"/>
          <a:lstStyle>
            <a:defPPr>
              <a:defRPr lang="en-GB"/>
            </a:defPPr>
          </a:lstStyle>
          <a:p>
            <a:pPr rtl="0"/>
            <a:endParaRPr lang="en-GB"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6</a:t>
            </a:fld>
            <a:endParaRPr lang="en-GB" dirty="0"/>
          </a:p>
        </p:txBody>
      </p:sp>
    </p:spTree>
    <p:extLst>
      <p:ext uri="{BB962C8B-B14F-4D97-AF65-F5344CB8AC3E}">
        <p14:creationId xmlns:p14="http://schemas.microsoft.com/office/powerpoint/2010/main" val="398418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B34FA-07D9-AB18-70AB-13ADF40D5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BC555-D426-87F6-31C0-B417E6CCF043}"/>
              </a:ext>
            </a:extLst>
          </p:cNvPr>
          <p:cNvSpPr>
            <a:spLocks noGrp="1"/>
          </p:cNvSpPr>
          <p:nvPr>
            <p:ph type="title"/>
          </p:nvPr>
        </p:nvSpPr>
        <p:spPr>
          <a:xfrm>
            <a:off x="578358" y="469667"/>
            <a:ext cx="6910627" cy="1164882"/>
          </a:xfrm>
        </p:spPr>
        <p:txBody>
          <a:bodyPr/>
          <a:lstStyle/>
          <a:p>
            <a:r>
              <a:rPr lang="pl-PL" dirty="0"/>
              <a:t>Klasy abstrakcyjne</a:t>
            </a:r>
          </a:p>
        </p:txBody>
      </p:sp>
      <p:sp>
        <p:nvSpPr>
          <p:cNvPr id="6" name="Slide Number Placeholder 5">
            <a:extLst>
              <a:ext uri="{FF2B5EF4-FFF2-40B4-BE49-F238E27FC236}">
                <a16:creationId xmlns:a16="http://schemas.microsoft.com/office/drawing/2014/main" id="{AA90DF42-4F25-EB33-2E70-6C1BE295D18E}"/>
              </a:ext>
            </a:extLst>
          </p:cNvPr>
          <p:cNvSpPr>
            <a:spLocks noGrp="1"/>
          </p:cNvSpPr>
          <p:nvPr>
            <p:ph type="sldNum" sz="quarter" idx="12"/>
          </p:nvPr>
        </p:nvSpPr>
        <p:spPr/>
        <p:txBody>
          <a:bodyPr/>
          <a:lstStyle/>
          <a:p>
            <a:pPr rtl="0"/>
            <a:fld id="{FE024F78-56A6-7740-B68D-8D4D026EDF3F}" type="slidenum">
              <a:rPr lang="en-GB" smtClean="0"/>
              <a:pPr rtl="0"/>
              <a:t>7</a:t>
            </a:fld>
            <a:endParaRPr lang="en-GB" dirty="0"/>
          </a:p>
        </p:txBody>
      </p:sp>
      <p:pic>
        <p:nvPicPr>
          <p:cNvPr id="8" name="Picture 7">
            <a:extLst>
              <a:ext uri="{FF2B5EF4-FFF2-40B4-BE49-F238E27FC236}">
                <a16:creationId xmlns:a16="http://schemas.microsoft.com/office/drawing/2014/main" id="{B2A113E4-7832-D7D5-D340-B384BAAF81B5}"/>
              </a:ext>
            </a:extLst>
          </p:cNvPr>
          <p:cNvPicPr>
            <a:picLocks noChangeAspect="1"/>
          </p:cNvPicPr>
          <p:nvPr/>
        </p:nvPicPr>
        <p:blipFill>
          <a:blip r:embed="rId2"/>
          <a:stretch>
            <a:fillRect/>
          </a:stretch>
        </p:blipFill>
        <p:spPr>
          <a:xfrm>
            <a:off x="578358" y="2377045"/>
            <a:ext cx="5753903" cy="3124636"/>
          </a:xfrm>
          <a:prstGeom prst="rect">
            <a:avLst/>
          </a:prstGeom>
        </p:spPr>
      </p:pic>
      <p:pic>
        <p:nvPicPr>
          <p:cNvPr id="10" name="Picture 9">
            <a:extLst>
              <a:ext uri="{FF2B5EF4-FFF2-40B4-BE49-F238E27FC236}">
                <a16:creationId xmlns:a16="http://schemas.microsoft.com/office/drawing/2014/main" id="{82AF0DC1-CE58-14E4-ACA7-6637440AE553}"/>
              </a:ext>
            </a:extLst>
          </p:cNvPr>
          <p:cNvPicPr>
            <a:picLocks noChangeAspect="1"/>
          </p:cNvPicPr>
          <p:nvPr/>
        </p:nvPicPr>
        <p:blipFill>
          <a:blip r:embed="rId3"/>
          <a:stretch>
            <a:fillRect/>
          </a:stretch>
        </p:blipFill>
        <p:spPr>
          <a:xfrm>
            <a:off x="578358" y="5645089"/>
            <a:ext cx="3248478" cy="352474"/>
          </a:xfrm>
          <a:prstGeom prst="rect">
            <a:avLst/>
          </a:prstGeom>
        </p:spPr>
      </p:pic>
      <p:sp>
        <p:nvSpPr>
          <p:cNvPr id="11" name="TextBox 10">
            <a:extLst>
              <a:ext uri="{FF2B5EF4-FFF2-40B4-BE49-F238E27FC236}">
                <a16:creationId xmlns:a16="http://schemas.microsoft.com/office/drawing/2014/main" id="{CB9D49FB-A2D9-330B-BA60-72B287D0BECC}"/>
              </a:ext>
            </a:extLst>
          </p:cNvPr>
          <p:cNvSpPr txBox="1"/>
          <p:nvPr/>
        </p:nvSpPr>
        <p:spPr>
          <a:xfrm>
            <a:off x="6974958" y="2377045"/>
            <a:ext cx="4638684" cy="1200329"/>
          </a:xfrm>
          <a:prstGeom prst="rect">
            <a:avLst/>
          </a:prstGeom>
          <a:noFill/>
        </p:spPr>
        <p:txBody>
          <a:bodyPr wrap="square" rtlCol="0">
            <a:spAutoFit/>
          </a:bodyPr>
          <a:lstStyle/>
          <a:p>
            <a:r>
              <a:rPr lang="pl-PL" dirty="0">
                <a:solidFill>
                  <a:schemeClr val="bg1"/>
                </a:solidFill>
                <a:latin typeface="+mj-lt"/>
              </a:rPr>
              <a:t>W Pythonie interfejsy są domyślnie implementowane poprzez Duck Typing, opcjonalną formalizację zapewniają klasy abstrakcyjne (ABC)</a:t>
            </a:r>
          </a:p>
        </p:txBody>
      </p:sp>
    </p:spTree>
    <p:extLst>
      <p:ext uri="{BB962C8B-B14F-4D97-AF65-F5344CB8AC3E}">
        <p14:creationId xmlns:p14="http://schemas.microsoft.com/office/powerpoint/2010/main" val="1400647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2FC3A-2EB1-D010-D2B1-E23FE33C6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19943A-9F55-9899-5E3B-9CFEC784A6E5}"/>
              </a:ext>
            </a:extLst>
          </p:cNvPr>
          <p:cNvSpPr>
            <a:spLocks noGrp="1"/>
          </p:cNvSpPr>
          <p:nvPr>
            <p:ph type="title"/>
          </p:nvPr>
        </p:nvSpPr>
        <p:spPr>
          <a:xfrm>
            <a:off x="599624" y="244440"/>
            <a:ext cx="6910627" cy="1164882"/>
          </a:xfrm>
        </p:spPr>
        <p:txBody>
          <a:bodyPr/>
          <a:lstStyle/>
          <a:p>
            <a:r>
              <a:rPr lang="pl-PL" dirty="0"/>
              <a:t>Metaklasy</a:t>
            </a:r>
          </a:p>
        </p:txBody>
      </p:sp>
      <p:sp>
        <p:nvSpPr>
          <p:cNvPr id="6" name="Slide Number Placeholder 5">
            <a:extLst>
              <a:ext uri="{FF2B5EF4-FFF2-40B4-BE49-F238E27FC236}">
                <a16:creationId xmlns:a16="http://schemas.microsoft.com/office/drawing/2014/main" id="{ED47AC25-640C-E1D8-C04B-0072A40A9ADD}"/>
              </a:ext>
            </a:extLst>
          </p:cNvPr>
          <p:cNvSpPr>
            <a:spLocks noGrp="1"/>
          </p:cNvSpPr>
          <p:nvPr>
            <p:ph type="sldNum" sz="quarter" idx="12"/>
          </p:nvPr>
        </p:nvSpPr>
        <p:spPr/>
        <p:txBody>
          <a:bodyPr/>
          <a:lstStyle/>
          <a:p>
            <a:pPr rtl="0"/>
            <a:fld id="{FE024F78-56A6-7740-B68D-8D4D026EDF3F}" type="slidenum">
              <a:rPr lang="en-GB" smtClean="0"/>
              <a:pPr rtl="0"/>
              <a:t>8</a:t>
            </a:fld>
            <a:endParaRPr lang="en-GB" dirty="0"/>
          </a:p>
        </p:txBody>
      </p:sp>
      <p:pic>
        <p:nvPicPr>
          <p:cNvPr id="8" name="Picture 7">
            <a:extLst>
              <a:ext uri="{FF2B5EF4-FFF2-40B4-BE49-F238E27FC236}">
                <a16:creationId xmlns:a16="http://schemas.microsoft.com/office/drawing/2014/main" id="{70FBA023-CB86-2D3B-7B24-24C9785500D8}"/>
              </a:ext>
            </a:extLst>
          </p:cNvPr>
          <p:cNvPicPr>
            <a:picLocks noChangeAspect="1"/>
          </p:cNvPicPr>
          <p:nvPr/>
        </p:nvPicPr>
        <p:blipFill>
          <a:blip r:embed="rId2"/>
          <a:stretch>
            <a:fillRect/>
          </a:stretch>
        </p:blipFill>
        <p:spPr>
          <a:xfrm>
            <a:off x="599624" y="5586056"/>
            <a:ext cx="3677163" cy="342948"/>
          </a:xfrm>
          <a:prstGeom prst="rect">
            <a:avLst/>
          </a:prstGeom>
        </p:spPr>
      </p:pic>
      <p:pic>
        <p:nvPicPr>
          <p:cNvPr id="10" name="Picture 9">
            <a:extLst>
              <a:ext uri="{FF2B5EF4-FFF2-40B4-BE49-F238E27FC236}">
                <a16:creationId xmlns:a16="http://schemas.microsoft.com/office/drawing/2014/main" id="{5CDDA0E1-1F42-F7FB-ACE1-5E8D5A5DFEF7}"/>
              </a:ext>
            </a:extLst>
          </p:cNvPr>
          <p:cNvPicPr>
            <a:picLocks noChangeAspect="1"/>
          </p:cNvPicPr>
          <p:nvPr/>
        </p:nvPicPr>
        <p:blipFill>
          <a:blip r:embed="rId3"/>
          <a:stretch>
            <a:fillRect/>
          </a:stretch>
        </p:blipFill>
        <p:spPr>
          <a:xfrm>
            <a:off x="599624" y="5956018"/>
            <a:ext cx="4134427" cy="219106"/>
          </a:xfrm>
          <a:prstGeom prst="rect">
            <a:avLst/>
          </a:prstGeom>
        </p:spPr>
      </p:pic>
      <p:pic>
        <p:nvPicPr>
          <p:cNvPr id="12" name="Picture 11">
            <a:extLst>
              <a:ext uri="{FF2B5EF4-FFF2-40B4-BE49-F238E27FC236}">
                <a16:creationId xmlns:a16="http://schemas.microsoft.com/office/drawing/2014/main" id="{62F47A2A-D9A0-40FA-E7B5-4E77FC97B0F7}"/>
              </a:ext>
            </a:extLst>
          </p:cNvPr>
          <p:cNvPicPr>
            <a:picLocks noChangeAspect="1"/>
          </p:cNvPicPr>
          <p:nvPr/>
        </p:nvPicPr>
        <p:blipFill>
          <a:blip r:embed="rId4"/>
          <a:stretch>
            <a:fillRect/>
          </a:stretch>
        </p:blipFill>
        <p:spPr>
          <a:xfrm>
            <a:off x="599624" y="2733267"/>
            <a:ext cx="5382376" cy="2667372"/>
          </a:xfrm>
          <a:prstGeom prst="rect">
            <a:avLst/>
          </a:prstGeom>
        </p:spPr>
      </p:pic>
    </p:spTree>
    <p:extLst>
      <p:ext uri="{BB962C8B-B14F-4D97-AF65-F5344CB8AC3E}">
        <p14:creationId xmlns:p14="http://schemas.microsoft.com/office/powerpoint/2010/main" val="177854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944C-9A51-B552-10AE-2CCCEB1FCF1A}"/>
              </a:ext>
            </a:extLst>
          </p:cNvPr>
          <p:cNvSpPr>
            <a:spLocks noGrp="1"/>
          </p:cNvSpPr>
          <p:nvPr>
            <p:ph type="title"/>
          </p:nvPr>
        </p:nvSpPr>
        <p:spPr/>
        <p:txBody>
          <a:bodyPr/>
          <a:lstStyle/>
          <a:p>
            <a:r>
              <a:rPr lang="en-GB" dirty="0"/>
              <a:t>SOLID</a:t>
            </a:r>
          </a:p>
        </p:txBody>
      </p:sp>
      <p:sp>
        <p:nvSpPr>
          <p:cNvPr id="3" name="Text Placeholder 2">
            <a:extLst>
              <a:ext uri="{FF2B5EF4-FFF2-40B4-BE49-F238E27FC236}">
                <a16:creationId xmlns:a16="http://schemas.microsoft.com/office/drawing/2014/main" id="{B2B4B300-D781-6506-C7D9-994D9D9DF90B}"/>
              </a:ext>
            </a:extLst>
          </p:cNvPr>
          <p:cNvSpPr>
            <a:spLocks noGrp="1"/>
          </p:cNvSpPr>
          <p:nvPr>
            <p:ph type="body" sz="quarter" idx="30"/>
          </p:nvPr>
        </p:nvSpPr>
        <p:spPr/>
        <p:txBody>
          <a:bodyPr/>
          <a:lstStyle/>
          <a:p>
            <a:endParaRPr lang="en-GB" dirty="0"/>
          </a:p>
        </p:txBody>
      </p:sp>
      <p:sp>
        <p:nvSpPr>
          <p:cNvPr id="4" name="Text Placeholder 3">
            <a:extLst>
              <a:ext uri="{FF2B5EF4-FFF2-40B4-BE49-F238E27FC236}">
                <a16:creationId xmlns:a16="http://schemas.microsoft.com/office/drawing/2014/main" id="{94B410FA-D785-6A9D-37C3-E2F68AE144BF}"/>
              </a:ext>
            </a:extLst>
          </p:cNvPr>
          <p:cNvSpPr>
            <a:spLocks noGrp="1"/>
          </p:cNvSpPr>
          <p:nvPr>
            <p:ph type="body" sz="quarter" idx="28"/>
          </p:nvPr>
        </p:nvSpPr>
        <p:spPr>
          <a:xfrm>
            <a:off x="1003661" y="2530838"/>
            <a:ext cx="6888665" cy="3357874"/>
          </a:xfrm>
        </p:spPr>
        <p:txBody>
          <a:bodyPr/>
          <a:lstStyle/>
          <a:p>
            <a:r>
              <a:rPr lang="pl-PL" b="0" i="0" dirty="0">
                <a:effectLst/>
                <a:latin typeface="Google Sans"/>
              </a:rPr>
              <a:t>S – Single Responsibility Principle (Zasada Jednej Odpowiedzialności)</a:t>
            </a:r>
          </a:p>
          <a:p>
            <a:r>
              <a:rPr lang="pl-PL" b="0" i="0" dirty="0">
                <a:effectLst/>
                <a:latin typeface="Google Sans"/>
              </a:rPr>
              <a:t>O – Open/Closed Principle (Zasada Otwarte-Zamknięte)</a:t>
            </a:r>
          </a:p>
          <a:p>
            <a:r>
              <a:rPr lang="pl-PL" b="0" i="0" dirty="0">
                <a:effectLst/>
                <a:latin typeface="Google Sans"/>
              </a:rPr>
              <a:t> L – Liskov Substitution Principle (Zasada Podstawienia Liskov)</a:t>
            </a:r>
          </a:p>
          <a:p>
            <a:r>
              <a:rPr lang="it-IT" b="0" i="0" dirty="0">
                <a:effectLst/>
                <a:latin typeface="Google Sans"/>
              </a:rPr>
              <a:t> I – Interface Segregation Principle (Zasada Segregacji Interfejsów)</a:t>
            </a:r>
          </a:p>
          <a:p>
            <a:r>
              <a:rPr lang="pl-PL" b="0" i="0" dirty="0">
                <a:effectLst/>
                <a:latin typeface="Google Sans"/>
              </a:rPr>
              <a:t> D – Dependency Inversion Principle (Zasada Odwrócenia Zależności)</a:t>
            </a:r>
          </a:p>
          <a:p>
            <a:endParaRPr lang="en-GB" dirty="0"/>
          </a:p>
        </p:txBody>
      </p:sp>
      <p:sp>
        <p:nvSpPr>
          <p:cNvPr id="5" name="Footer Placeholder 4">
            <a:extLst>
              <a:ext uri="{FF2B5EF4-FFF2-40B4-BE49-F238E27FC236}">
                <a16:creationId xmlns:a16="http://schemas.microsoft.com/office/drawing/2014/main" id="{F887E9BB-F753-1148-84E0-7DE046C49A83}"/>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5E69066A-3537-EBA8-B562-EB29D3D3A29D}"/>
              </a:ext>
            </a:extLst>
          </p:cNvPr>
          <p:cNvSpPr>
            <a:spLocks noGrp="1"/>
          </p:cNvSpPr>
          <p:nvPr>
            <p:ph type="sldNum" sz="quarter" idx="12"/>
          </p:nvPr>
        </p:nvSpPr>
        <p:spPr/>
        <p:txBody>
          <a:bodyPr/>
          <a:lstStyle/>
          <a:p>
            <a:pPr rtl="0"/>
            <a:fld id="{FE024F78-56A6-7740-B68D-8D4D026EDF3F}" type="slidenum">
              <a:rPr lang="en-GB" smtClean="0"/>
              <a:pPr rtl="0"/>
              <a:t>9</a:t>
            </a:fld>
            <a:endParaRPr lang="en-GB" dirty="0"/>
          </a:p>
        </p:txBody>
      </p:sp>
    </p:spTree>
    <p:extLst>
      <p:ext uri="{BB962C8B-B14F-4D97-AF65-F5344CB8AC3E}">
        <p14:creationId xmlns:p14="http://schemas.microsoft.com/office/powerpoint/2010/main" val="46274344"/>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{46735074-2109-418A-B8D3-9488AC044F37}tf11936837_win32</Template>
  <TotalTime>802</TotalTime>
  <Words>1479</Words>
  <Application>Microsoft Office PowerPoint</Application>
  <PresentationFormat>Widescreen</PresentationFormat>
  <Paragraphs>183</Paragraphs>
  <Slides>32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Arial Nova</vt:lpstr>
      <vt:lpstr>Biome</vt:lpstr>
      <vt:lpstr>Biome Light</vt:lpstr>
      <vt:lpstr>Calibri</vt:lpstr>
      <vt:lpstr>Google Sans</vt:lpstr>
      <vt:lpstr>quote-cjk-patch</vt:lpstr>
      <vt:lpstr>Segoe UI</vt:lpstr>
      <vt:lpstr>Office Theme</vt:lpstr>
      <vt:lpstr>PowerPoint Presentation</vt:lpstr>
      <vt:lpstr>Wprowadzenie</vt:lpstr>
      <vt:lpstr>Hermetyzacja</vt:lpstr>
      <vt:lpstr>Duck typing</vt:lpstr>
      <vt:lpstr>Diamond Problem &amp; MRO</vt:lpstr>
      <vt:lpstr>Zaawansowane mechanizmy OOP</vt:lpstr>
      <vt:lpstr>Klasy abstrakcyjne</vt:lpstr>
      <vt:lpstr>Metaklasy</vt:lpstr>
      <vt:lpstr>SOLID</vt:lpstr>
      <vt:lpstr>S – Single Responsibility Principle (Zasada Jednej Odpowiedzialności)</vt:lpstr>
      <vt:lpstr>O – Open/Closed Principle (Zasada Otwarte-Zamknięte) </vt:lpstr>
      <vt:lpstr> L – Liskov Substitution Principle (Zasada Podstawienia Liskov) </vt:lpstr>
      <vt:lpstr> I – Interface Segregation Principle (Zasada Segregacji Interfejsów)</vt:lpstr>
      <vt:lpstr> D – Dependency Inversion Principle (Zasada Odwrócenia Zależności)</vt:lpstr>
      <vt:lpstr>Wzorce projektowe</vt:lpstr>
      <vt:lpstr>Singleton</vt:lpstr>
      <vt:lpstr>Zasada Działania</vt:lpstr>
      <vt:lpstr>Metoda Wytwórcza (Factory Method)</vt:lpstr>
      <vt:lpstr>Zasada działania:</vt:lpstr>
      <vt:lpstr>Fabryka Abstrakcyjna (Abstract Factory)</vt:lpstr>
      <vt:lpstr>PowerPoint Presentation</vt:lpstr>
      <vt:lpstr>PowerPoint Presentation</vt:lpstr>
      <vt:lpstr>Budowniczy (Builder):</vt:lpstr>
      <vt:lpstr>Zasada działania:</vt:lpstr>
      <vt:lpstr>Kruchość dziedziczenia</vt:lpstr>
      <vt:lpstr>PowerPoint Presentation</vt:lpstr>
      <vt:lpstr>Strategia 1: Kompozycja zamiast dziedziczenia</vt:lpstr>
      <vt:lpstr>Strategia 2: Mixiny (Klasy pomocnicze)</vt:lpstr>
      <vt:lpstr>Podsumowanie: Kiedy używać dziedziczenia?</vt:lpstr>
      <vt:lpstr>Refaktoryzacja na kompozycję</vt:lpstr>
      <vt:lpstr>Podsumowanie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Paweł Barnaś</dc:creator>
  <cp:lastModifiedBy>Paweł Barnaś</cp:lastModifiedBy>
  <cp:revision>40</cp:revision>
  <dcterms:created xsi:type="dcterms:W3CDTF">2025-05-26T13:34:41Z</dcterms:created>
  <dcterms:modified xsi:type="dcterms:W3CDTF">2025-06-11T08:57:40Z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